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vml" ContentType="application/vnd.openxmlformats-officedocument.vmlDrawing"/>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embeddings/oleObject1.bin" ContentType="application/vnd.openxmlformats-officedocument.oleObject"/>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20" r:id="rId1"/>
  </p:sldMasterIdLst>
  <p:notesMasterIdLst>
    <p:notesMasterId r:id="rId44"/>
  </p:notesMasterIdLst>
  <p:sldIdLst>
    <p:sldId id="278" r:id="rId2"/>
    <p:sldId id="279" r:id="rId3"/>
    <p:sldId id="280" r:id="rId4"/>
    <p:sldId id="281" r:id="rId5"/>
    <p:sldId id="282" r:id="rId6"/>
    <p:sldId id="283" r:id="rId7"/>
    <p:sldId id="284" r:id="rId8"/>
    <p:sldId id="285" r:id="rId9"/>
    <p:sldId id="286" r:id="rId10"/>
    <p:sldId id="287" r:id="rId11"/>
    <p:sldId id="288" r:id="rId12"/>
    <p:sldId id="335" r:id="rId13"/>
    <p:sldId id="289" r:id="rId14"/>
    <p:sldId id="316" r:id="rId15"/>
    <p:sldId id="290" r:id="rId16"/>
    <p:sldId id="328" r:id="rId17"/>
    <p:sldId id="329" r:id="rId18"/>
    <p:sldId id="330" r:id="rId19"/>
    <p:sldId id="331" r:id="rId20"/>
    <p:sldId id="332" r:id="rId21"/>
    <p:sldId id="333" r:id="rId22"/>
    <p:sldId id="334" r:id="rId23"/>
    <p:sldId id="315" r:id="rId24"/>
    <p:sldId id="296" r:id="rId25"/>
    <p:sldId id="297" r:id="rId26"/>
    <p:sldId id="298" r:id="rId27"/>
    <p:sldId id="299" r:id="rId28"/>
    <p:sldId id="300" r:id="rId29"/>
    <p:sldId id="301" r:id="rId30"/>
    <p:sldId id="302" r:id="rId31"/>
    <p:sldId id="303" r:id="rId32"/>
    <p:sldId id="304" r:id="rId33"/>
    <p:sldId id="305" r:id="rId34"/>
    <p:sldId id="306" r:id="rId35"/>
    <p:sldId id="307" r:id="rId36"/>
    <p:sldId id="310" r:id="rId37"/>
    <p:sldId id="311" r:id="rId38"/>
    <p:sldId id="312" r:id="rId39"/>
    <p:sldId id="313" r:id="rId40"/>
    <p:sldId id="293" r:id="rId41"/>
    <p:sldId id="319" r:id="rId42"/>
    <p:sldId id="318" r:id="rId4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About CS" id="{74A0D0CB-B252-6040-9059-A5F0B2339F39}">
          <p14:sldIdLst>
            <p14:sldId id="278"/>
            <p14:sldId id="279"/>
            <p14:sldId id="280"/>
            <p14:sldId id="281"/>
            <p14:sldId id="282"/>
            <p14:sldId id="283"/>
            <p14:sldId id="284"/>
            <p14:sldId id="285"/>
            <p14:sldId id="286"/>
            <p14:sldId id="287"/>
            <p14:sldId id="288"/>
            <p14:sldId id="335"/>
            <p14:sldId id="289"/>
            <p14:sldId id="316"/>
          </p14:sldIdLst>
        </p14:section>
        <p14:section name="Rising 10th graders" id="{555057A2-8027-524D-8D0C-9C7741749994}">
          <p14:sldIdLst>
            <p14:sldId id="290"/>
            <p14:sldId id="328"/>
            <p14:sldId id="329"/>
            <p14:sldId id="330"/>
            <p14:sldId id="331"/>
            <p14:sldId id="332"/>
            <p14:sldId id="333"/>
            <p14:sldId id="334"/>
          </p14:sldIdLst>
        </p14:section>
        <p14:section name="Rising 11th graders" id="{93A9E810-F87C-4C48-87E4-39BA767B6CAF}">
          <p14:sldIdLst>
            <p14:sldId id="315"/>
            <p14:sldId id="296"/>
            <p14:sldId id="297"/>
            <p14:sldId id="298"/>
            <p14:sldId id="299"/>
            <p14:sldId id="300"/>
            <p14:sldId id="301"/>
            <p14:sldId id="302"/>
            <p14:sldId id="303"/>
            <p14:sldId id="304"/>
            <p14:sldId id="305"/>
            <p14:sldId id="306"/>
            <p14:sldId id="307"/>
            <p14:sldId id="310"/>
            <p14:sldId id="311"/>
            <p14:sldId id="312"/>
            <p14:sldId id="313"/>
          </p14:sldIdLst>
        </p14:section>
        <p14:section name="Rising 12th graders" id="{C7988FC1-B3C1-194B-BAEF-25AD680D69E1}">
          <p14:sldIdLst>
            <p14:sldId id="293"/>
            <p14:sldId id="319"/>
            <p14:sldId id="318"/>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98" d="100"/>
          <a:sy n="98" d="100"/>
        </p:scale>
        <p:origin x="-1024" y="-120"/>
      </p:cViewPr>
      <p:guideLst>
        <p:guide orient="horz" pos="2160"/>
        <p:guide pos="2880"/>
      </p:guideLst>
    </p:cSldViewPr>
  </p:slideViewPr>
  <p:notesTextViewPr>
    <p:cViewPr>
      <p:scale>
        <a:sx n="100" d="100"/>
        <a:sy n="100" d="100"/>
      </p:scale>
      <p:origin x="0" y="0"/>
    </p:cViewPr>
  </p:notesTextViewPr>
  <p:sorterViewPr>
    <p:cViewPr>
      <p:scale>
        <a:sx n="66" d="100"/>
        <a:sy n="66" d="100"/>
      </p:scale>
      <p:origin x="0" y="6632"/>
    </p:cViewPr>
  </p:sorter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presProps" Target="presProps.xml"/><Relationship Id="rId47" Type="http://schemas.openxmlformats.org/officeDocument/2006/relationships/viewProps" Target="viewProps.xml"/><Relationship Id="rId48" Type="http://schemas.openxmlformats.org/officeDocument/2006/relationships/theme" Target="theme/theme1.xml"/><Relationship Id="rId49"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notesMaster" Target="notesMasters/notesMaster1.xml"/><Relationship Id="rId45" Type="http://schemas.openxmlformats.org/officeDocument/2006/relationships/printerSettings" Target="printerSettings/printerSettings1.bin"/></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2.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D990E67-8A68-C64F-A731-B6D23127E99B}" type="datetimeFigureOut">
              <a:rPr lang="en-US" smtClean="0"/>
              <a:t>1/13/16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EE264C5-079D-1C44-87AE-7399294AF974}" type="slidenum">
              <a:rPr lang="en-US" smtClean="0"/>
              <a:t>‹#›</a:t>
            </a:fld>
            <a:endParaRPr lang="en-US"/>
          </a:p>
        </p:txBody>
      </p:sp>
    </p:spTree>
    <p:extLst>
      <p:ext uri="{BB962C8B-B14F-4D97-AF65-F5344CB8AC3E}">
        <p14:creationId xmlns:p14="http://schemas.microsoft.com/office/powerpoint/2010/main" val="3322548112"/>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fld id="{A26D2FC0-FCC1-465B-9494-9F6DA19E132F}" type="slidenum">
              <a:rPr lang="en-US" altLang="en-US" sz="1200"/>
              <a:pPr/>
              <a:t>2</a:t>
            </a:fld>
            <a:endParaRPr lang="en-US" altLang="en-US" sz="1200"/>
          </a:p>
        </p:txBody>
      </p:sp>
      <p:sp>
        <p:nvSpPr>
          <p:cNvPr id="60418" name="Rectangle 2"/>
          <p:cNvSpPr>
            <a:spLocks noGrp="1" noRot="1" noChangeAspect="1" noChangeArrowheads="1" noTextEdit="1"/>
          </p:cNvSpPr>
          <p:nvPr>
            <p:ph type="sldImg"/>
          </p:nvPr>
        </p:nvSpPr>
        <p:spPr>
          <a:ln/>
        </p:spPr>
      </p:sp>
      <p:sp>
        <p:nvSpPr>
          <p:cNvPr id="604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b="1" dirty="0" smtClean="0">
                <a:latin typeface="Arial" pitchFamily="34" charset="0"/>
                <a:ea typeface="ＭＳ Ｐゴシック" pitchFamily="34" charset="-128"/>
              </a:rPr>
              <a:t>Introduction – Learn a bit about computer</a:t>
            </a:r>
          </a:p>
          <a:p>
            <a:pPr eaLnBrk="1" hangingPunct="1"/>
            <a:r>
              <a:rPr lang="en-US" altLang="en-US" dirty="0" smtClean="0">
                <a:latin typeface="Arial" pitchFamily="34" charset="0"/>
                <a:ea typeface="ＭＳ Ｐゴシック" pitchFamily="34" charset="-128"/>
              </a:rPr>
              <a:t>Say: </a:t>
            </a:r>
            <a:r>
              <a:rPr lang="en-US" altLang="en-US" i="1" dirty="0" smtClean="0">
                <a:latin typeface="Arial" pitchFamily="34" charset="0"/>
                <a:ea typeface="ＭＳ Ｐゴシック" pitchFamily="34" charset="-128"/>
              </a:rPr>
              <a:t>In a nutshell, here’s a definition of CS we’ll operate from today. </a:t>
            </a:r>
            <a:r>
              <a:rPr lang="en-US" altLang="en-US" dirty="0" smtClean="0">
                <a:latin typeface="Arial" pitchFamily="34" charset="0"/>
                <a:ea typeface="ＭＳ Ｐゴシック" pitchFamily="34" charset="-128"/>
              </a:rPr>
              <a:t>Read the slide. </a:t>
            </a:r>
            <a:endParaRPr lang="en-US" altLang="en-US" i="1" dirty="0" smtClean="0">
              <a:latin typeface="Arial" pitchFamily="34" charset="0"/>
              <a:ea typeface="ＭＳ Ｐゴシック" pitchFamily="34" charset="-128"/>
            </a:endParaRPr>
          </a:p>
          <a:p>
            <a:pPr eaLnBrk="1" hangingPunct="1"/>
            <a:endParaRPr lang="en-US" altLang="en-US" dirty="0" smtClean="0">
              <a:latin typeface="Arial" pitchFamily="34" charset="0"/>
              <a:ea typeface="ＭＳ Ｐゴシック" pitchFamily="34" charset="-128"/>
            </a:endParaRPr>
          </a:p>
          <a:p>
            <a:pPr eaLnBrk="1" hangingPunct="1"/>
            <a:endParaRPr lang="en-US" altLang="en-US" dirty="0" smtClean="0">
              <a:latin typeface="Arial" pitchFamily="34" charset="0"/>
              <a:ea typeface="ＭＳ Ｐゴシック" pitchFamily="34" charset="-128"/>
            </a:endParaRPr>
          </a:p>
        </p:txBody>
      </p:sp>
    </p:spTree>
    <p:extLst>
      <p:ext uri="{BB962C8B-B14F-4D97-AF65-F5344CB8AC3E}">
        <p14:creationId xmlns:p14="http://schemas.microsoft.com/office/powerpoint/2010/main" val="32884433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Developing step by step solutions to problems</a:t>
            </a:r>
            <a:endParaRPr lang="en-US" dirty="0"/>
          </a:p>
        </p:txBody>
      </p:sp>
      <p:sp>
        <p:nvSpPr>
          <p:cNvPr id="4" name="Slide Number Placeholder 3"/>
          <p:cNvSpPr>
            <a:spLocks noGrp="1"/>
          </p:cNvSpPr>
          <p:nvPr>
            <p:ph type="sldNum" sz="quarter" idx="10"/>
          </p:nvPr>
        </p:nvSpPr>
        <p:spPr/>
        <p:txBody>
          <a:bodyPr/>
          <a:lstStyle/>
          <a:p>
            <a:fld id="{2EE264C5-079D-1C44-87AE-7399294AF974}" type="slidenum">
              <a:rPr lang="en-US" smtClean="0"/>
              <a:t>16</a:t>
            </a:fld>
            <a:endParaRPr lang="en-US"/>
          </a:p>
        </p:txBody>
      </p:sp>
    </p:spTree>
    <p:extLst>
      <p:ext uri="{BB962C8B-B14F-4D97-AF65-F5344CB8AC3E}">
        <p14:creationId xmlns:p14="http://schemas.microsoft.com/office/powerpoint/2010/main" val="9716664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Designing, prototyping, and testing web pages</a:t>
            </a:r>
            <a:endParaRPr lang="en-US" dirty="0"/>
          </a:p>
        </p:txBody>
      </p:sp>
      <p:sp>
        <p:nvSpPr>
          <p:cNvPr id="4" name="Slide Number Placeholder 3"/>
          <p:cNvSpPr>
            <a:spLocks noGrp="1"/>
          </p:cNvSpPr>
          <p:nvPr>
            <p:ph type="sldNum" sz="quarter" idx="10"/>
          </p:nvPr>
        </p:nvSpPr>
        <p:spPr/>
        <p:txBody>
          <a:bodyPr/>
          <a:lstStyle/>
          <a:p>
            <a:fld id="{2EE264C5-079D-1C44-87AE-7399294AF974}" type="slidenum">
              <a:rPr lang="en-US" smtClean="0"/>
              <a:t>17</a:t>
            </a:fld>
            <a:endParaRPr lang="en-US"/>
          </a:p>
        </p:txBody>
      </p:sp>
    </p:spTree>
    <p:extLst>
      <p:ext uri="{BB962C8B-B14F-4D97-AF65-F5344CB8AC3E}">
        <p14:creationId xmlns:p14="http://schemas.microsoft.com/office/powerpoint/2010/main" val="1350787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Giving directions to the computer</a:t>
            </a:r>
            <a:r>
              <a:rPr lang="en-US" baseline="0" dirty="0" smtClean="0"/>
              <a:t> for models, animations, and games</a:t>
            </a:r>
            <a:endParaRPr lang="en-US" dirty="0"/>
          </a:p>
        </p:txBody>
      </p:sp>
      <p:sp>
        <p:nvSpPr>
          <p:cNvPr id="4" name="Slide Number Placeholder 3"/>
          <p:cNvSpPr>
            <a:spLocks noGrp="1"/>
          </p:cNvSpPr>
          <p:nvPr>
            <p:ph type="sldNum" sz="quarter" idx="10"/>
          </p:nvPr>
        </p:nvSpPr>
        <p:spPr/>
        <p:txBody>
          <a:bodyPr/>
          <a:lstStyle/>
          <a:p>
            <a:fld id="{2EE264C5-079D-1C44-87AE-7399294AF974}" type="slidenum">
              <a:rPr lang="en-US" smtClean="0"/>
              <a:t>18</a:t>
            </a:fld>
            <a:endParaRPr lang="en-US"/>
          </a:p>
        </p:txBody>
      </p:sp>
    </p:spTree>
    <p:extLst>
      <p:ext uri="{BB962C8B-B14F-4D97-AF65-F5344CB8AC3E}">
        <p14:creationId xmlns:p14="http://schemas.microsoft.com/office/powerpoint/2010/main" val="28085856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Creating and programming</a:t>
            </a:r>
            <a:r>
              <a:rPr lang="en-US" baseline="0" dirty="0" smtClean="0"/>
              <a:t> everyday electronics (such as a traffic light)</a:t>
            </a:r>
            <a:endParaRPr lang="en-US" dirty="0"/>
          </a:p>
        </p:txBody>
      </p:sp>
      <p:sp>
        <p:nvSpPr>
          <p:cNvPr id="4" name="Slide Number Placeholder 3"/>
          <p:cNvSpPr>
            <a:spLocks noGrp="1"/>
          </p:cNvSpPr>
          <p:nvPr>
            <p:ph type="sldNum" sz="quarter" idx="10"/>
          </p:nvPr>
        </p:nvSpPr>
        <p:spPr/>
        <p:txBody>
          <a:bodyPr/>
          <a:lstStyle/>
          <a:p>
            <a:fld id="{2EE264C5-079D-1C44-87AE-7399294AF974}" type="slidenum">
              <a:rPr lang="en-US" smtClean="0"/>
              <a:t>19</a:t>
            </a:fld>
            <a:endParaRPr lang="en-US"/>
          </a:p>
        </p:txBody>
      </p:sp>
    </p:spTree>
    <p:extLst>
      <p:ext uri="{BB962C8B-B14F-4D97-AF65-F5344CB8AC3E}">
        <p14:creationId xmlns:p14="http://schemas.microsoft.com/office/powerpoint/2010/main" val="23991841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CS impacts many other fields.</a:t>
            </a:r>
            <a:endParaRPr lang="en-US" dirty="0"/>
          </a:p>
        </p:txBody>
      </p:sp>
      <p:sp>
        <p:nvSpPr>
          <p:cNvPr id="4" name="Slide Number Placeholder 3"/>
          <p:cNvSpPr>
            <a:spLocks noGrp="1"/>
          </p:cNvSpPr>
          <p:nvPr>
            <p:ph type="sldNum" sz="quarter" idx="10"/>
          </p:nvPr>
        </p:nvSpPr>
        <p:spPr/>
        <p:txBody>
          <a:bodyPr/>
          <a:lstStyle/>
          <a:p>
            <a:fld id="{2EE264C5-079D-1C44-87AE-7399294AF974}" type="slidenum">
              <a:rPr lang="en-US" smtClean="0"/>
              <a:t>20</a:t>
            </a:fld>
            <a:endParaRPr lang="en-US"/>
          </a:p>
        </p:txBody>
      </p:sp>
    </p:spTree>
    <p:extLst>
      <p:ext uri="{BB962C8B-B14F-4D97-AF65-F5344CB8AC3E}">
        <p14:creationId xmlns:p14="http://schemas.microsoft.com/office/powerpoint/2010/main" val="39077649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5325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dirty="0">
                <a:latin typeface="Calibri" charset="0"/>
              </a:rPr>
              <a:t>[Replace Image]</a:t>
            </a:r>
          </a:p>
          <a:p>
            <a:pPr eaLnBrk="1" hangingPunct="1">
              <a:spcBef>
                <a:spcPct val="0"/>
              </a:spcBef>
            </a:pPr>
            <a:endParaRPr lang="en-US" dirty="0">
              <a:latin typeface="Calibri" charset="0"/>
            </a:endParaRPr>
          </a:p>
        </p:txBody>
      </p:sp>
      <p:sp>
        <p:nvSpPr>
          <p:cNvPr id="5325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alibri" charset="0"/>
                <a:ea typeface="ＭＳ Ｐゴシック" charset="0"/>
                <a:cs typeface="ＭＳ Ｐゴシック" charset="0"/>
              </a:defRPr>
            </a:lvl1pPr>
            <a:lvl2pPr marL="733325" indent="-282048" eaLnBrk="0" hangingPunct="0">
              <a:defRPr sz="2400">
                <a:solidFill>
                  <a:schemeClr val="tx1"/>
                </a:solidFill>
                <a:latin typeface="Calibri" charset="0"/>
                <a:ea typeface="ＭＳ Ｐゴシック" charset="0"/>
              </a:defRPr>
            </a:lvl2pPr>
            <a:lvl3pPr marL="1128193" indent="-225638" eaLnBrk="0" hangingPunct="0">
              <a:defRPr sz="2400">
                <a:solidFill>
                  <a:schemeClr val="tx1"/>
                </a:solidFill>
                <a:latin typeface="Calibri" charset="0"/>
                <a:ea typeface="ＭＳ Ｐゴシック" charset="0"/>
              </a:defRPr>
            </a:lvl3pPr>
            <a:lvl4pPr marL="1579470" indent="-225638" eaLnBrk="0" hangingPunct="0">
              <a:defRPr sz="2400">
                <a:solidFill>
                  <a:schemeClr val="tx1"/>
                </a:solidFill>
                <a:latin typeface="Calibri" charset="0"/>
                <a:ea typeface="ＭＳ Ｐゴシック" charset="0"/>
              </a:defRPr>
            </a:lvl4pPr>
            <a:lvl5pPr marL="2030747" indent="-225638" eaLnBrk="0" hangingPunct="0">
              <a:defRPr sz="2400">
                <a:solidFill>
                  <a:schemeClr val="tx1"/>
                </a:solidFill>
                <a:latin typeface="Calibri" charset="0"/>
                <a:ea typeface="ＭＳ Ｐゴシック" charset="0"/>
              </a:defRPr>
            </a:lvl5pPr>
            <a:lvl6pPr marL="2482025" indent="-225638" eaLnBrk="0" fontAlgn="base" hangingPunct="0">
              <a:spcBef>
                <a:spcPct val="0"/>
              </a:spcBef>
              <a:spcAft>
                <a:spcPct val="0"/>
              </a:spcAft>
              <a:defRPr sz="2400">
                <a:solidFill>
                  <a:schemeClr val="tx1"/>
                </a:solidFill>
                <a:latin typeface="Calibri" charset="0"/>
                <a:ea typeface="ＭＳ Ｐゴシック" charset="0"/>
              </a:defRPr>
            </a:lvl6pPr>
            <a:lvl7pPr marL="2933302" indent="-225638" eaLnBrk="0" fontAlgn="base" hangingPunct="0">
              <a:spcBef>
                <a:spcPct val="0"/>
              </a:spcBef>
              <a:spcAft>
                <a:spcPct val="0"/>
              </a:spcAft>
              <a:defRPr sz="2400">
                <a:solidFill>
                  <a:schemeClr val="tx1"/>
                </a:solidFill>
                <a:latin typeface="Calibri" charset="0"/>
                <a:ea typeface="ＭＳ Ｐゴシック" charset="0"/>
              </a:defRPr>
            </a:lvl7pPr>
            <a:lvl8pPr marL="3384579" indent="-225638" eaLnBrk="0" fontAlgn="base" hangingPunct="0">
              <a:spcBef>
                <a:spcPct val="0"/>
              </a:spcBef>
              <a:spcAft>
                <a:spcPct val="0"/>
              </a:spcAft>
              <a:defRPr sz="2400">
                <a:solidFill>
                  <a:schemeClr val="tx1"/>
                </a:solidFill>
                <a:latin typeface="Calibri" charset="0"/>
                <a:ea typeface="ＭＳ Ｐゴシック" charset="0"/>
              </a:defRPr>
            </a:lvl8pPr>
            <a:lvl9pPr marL="3835856" indent="-225638"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fld id="{68EE58FD-F77E-3646-80E4-E77EF26F4B33}" type="slidenum">
              <a:rPr lang="en-US" sz="1200"/>
              <a:pPr eaLnBrk="1" hangingPunct="1"/>
              <a:t>24</a:t>
            </a:fld>
            <a:endParaRPr lang="en-US" sz="120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ED9B4B-AEB6-FF4F-A240-FC8FDE303F3B}" type="slidenum">
              <a:rPr lang="en-US" smtClean="0"/>
              <a:t>25</a:t>
            </a:fld>
            <a:endParaRPr lang="en-US"/>
          </a:p>
        </p:txBody>
      </p:sp>
    </p:spTree>
    <p:extLst>
      <p:ext uri="{BB962C8B-B14F-4D97-AF65-F5344CB8AC3E}">
        <p14:creationId xmlns:p14="http://schemas.microsoft.com/office/powerpoint/2010/main" val="13119183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computer programmer was</a:t>
            </a:r>
            <a:r>
              <a:rPr lang="en-US" baseline="0" dirty="0" smtClean="0"/>
              <a:t> a girl (Ada Lovelace). Some of the most famous computer scientists were female (e.g. Grace Hopper coined the term debugging).</a:t>
            </a:r>
            <a:endParaRPr lang="en-US" dirty="0"/>
          </a:p>
        </p:txBody>
      </p:sp>
      <p:sp>
        <p:nvSpPr>
          <p:cNvPr id="4" name="Slide Number Placeholder 3"/>
          <p:cNvSpPr>
            <a:spLocks noGrp="1"/>
          </p:cNvSpPr>
          <p:nvPr>
            <p:ph type="sldNum" sz="quarter" idx="10"/>
          </p:nvPr>
        </p:nvSpPr>
        <p:spPr/>
        <p:txBody>
          <a:bodyPr/>
          <a:lstStyle/>
          <a:p>
            <a:fld id="{2EE264C5-079D-1C44-87AE-7399294AF974}" type="slidenum">
              <a:rPr lang="en-US" smtClean="0"/>
              <a:t>26</a:t>
            </a:fld>
            <a:endParaRPr lang="en-US"/>
          </a:p>
        </p:txBody>
      </p:sp>
    </p:spTree>
    <p:extLst>
      <p:ext uri="{BB962C8B-B14F-4D97-AF65-F5344CB8AC3E}">
        <p14:creationId xmlns:p14="http://schemas.microsoft.com/office/powerpoint/2010/main" val="40306541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ED9B4B-AEB6-FF4F-A240-FC8FDE303F3B}" type="slidenum">
              <a:rPr lang="en-US" smtClean="0"/>
              <a:t>28</a:t>
            </a:fld>
            <a:endParaRPr lang="en-US"/>
          </a:p>
        </p:txBody>
      </p:sp>
    </p:spTree>
    <p:extLst>
      <p:ext uri="{BB962C8B-B14F-4D97-AF65-F5344CB8AC3E}">
        <p14:creationId xmlns:p14="http://schemas.microsoft.com/office/powerpoint/2010/main" val="26324463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ED9B4B-AEB6-FF4F-A240-FC8FDE303F3B}" type="slidenum">
              <a:rPr lang="en-US" smtClean="0"/>
              <a:t>29</a:t>
            </a:fld>
            <a:endParaRPr lang="en-US"/>
          </a:p>
        </p:txBody>
      </p:sp>
    </p:spTree>
    <p:extLst>
      <p:ext uri="{BB962C8B-B14F-4D97-AF65-F5344CB8AC3E}">
        <p14:creationId xmlns:p14="http://schemas.microsoft.com/office/powerpoint/2010/main" val="37379394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fld id="{03BFC0BC-3091-46A7-B45C-616AABE7896B}" type="slidenum">
              <a:rPr lang="en-US" altLang="en-US" sz="1200"/>
              <a:pPr/>
              <a:t>3</a:t>
            </a:fld>
            <a:endParaRPr lang="en-US" altLang="en-US" sz="1200"/>
          </a:p>
        </p:txBody>
      </p:sp>
      <p:sp>
        <p:nvSpPr>
          <p:cNvPr id="61442" name="Rectangle 2"/>
          <p:cNvSpPr>
            <a:spLocks noGrp="1" noRot="1" noChangeAspect="1" noChangeArrowheads="1" noTextEdit="1"/>
          </p:cNvSpPr>
          <p:nvPr>
            <p:ph type="sldImg"/>
          </p:nvPr>
        </p:nvSpPr>
        <p:spPr>
          <a:ln/>
        </p:spPr>
      </p:sp>
      <p:sp>
        <p:nvSpPr>
          <p:cNvPr id="6144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b="1" dirty="0" smtClean="0">
                <a:latin typeface="Arial" pitchFamily="34" charset="0"/>
                <a:ea typeface="ＭＳ Ｐゴシック" pitchFamily="34" charset="-128"/>
              </a:rPr>
              <a:t>Introduction – Learn a bit about computer</a:t>
            </a:r>
            <a:endParaRPr lang="en-US" altLang="en-US" dirty="0" smtClean="0">
              <a:latin typeface="Arial" pitchFamily="34" charset="0"/>
              <a:ea typeface="ＭＳ Ｐゴシック" pitchFamily="34" charset="-128"/>
            </a:endParaRPr>
          </a:p>
          <a:p>
            <a:pPr eaLnBrk="1" hangingPunct="1"/>
            <a:r>
              <a:rPr lang="en-US" altLang="en-US" dirty="0" smtClean="0">
                <a:latin typeface="Arial" pitchFamily="34" charset="0"/>
                <a:ea typeface="ＭＳ Ｐゴシック" pitchFamily="34" charset="-128"/>
              </a:rPr>
              <a:t>Say: </a:t>
            </a:r>
            <a:r>
              <a:rPr lang="en-US" altLang="en-US" i="1" dirty="0" smtClean="0">
                <a:latin typeface="Arial" pitchFamily="34" charset="0"/>
                <a:ea typeface="ＭＳ Ｐゴシック" pitchFamily="34" charset="-128"/>
              </a:rPr>
              <a:t>All that work goes into making technology that works for us.  </a:t>
            </a:r>
          </a:p>
          <a:p>
            <a:pPr eaLnBrk="1" hangingPunct="1"/>
            <a:endParaRPr lang="en-US" altLang="en-US" dirty="0" smtClean="0">
              <a:latin typeface="Arial" pitchFamily="34" charset="0"/>
              <a:ea typeface="ＭＳ Ｐゴシック" pitchFamily="34" charset="-128"/>
            </a:endParaRPr>
          </a:p>
          <a:p>
            <a:pPr eaLnBrk="1" hangingPunct="1"/>
            <a:r>
              <a:rPr lang="en-US" altLang="en-US" dirty="0" smtClean="0">
                <a:latin typeface="Arial" pitchFamily="34" charset="0"/>
                <a:ea typeface="ＭＳ Ｐゴシック" pitchFamily="34" charset="-128"/>
              </a:rPr>
              <a:t>Read slide, “CS is designing…” </a:t>
            </a:r>
          </a:p>
          <a:p>
            <a:pPr eaLnBrk="1" hangingPunct="1"/>
            <a:endParaRPr lang="en-US" altLang="en-US" dirty="0" smtClean="0">
              <a:latin typeface="Arial" pitchFamily="34" charset="0"/>
              <a:ea typeface="ＭＳ Ｐゴシック" pitchFamily="34" charset="-128"/>
            </a:endParaRPr>
          </a:p>
          <a:p>
            <a:pPr eaLnBrk="1" hangingPunct="1"/>
            <a:r>
              <a:rPr lang="en-US" altLang="en-US" dirty="0" smtClean="0">
                <a:latin typeface="Arial" pitchFamily="34" charset="0"/>
                <a:ea typeface="ＭＳ Ｐゴシック" pitchFamily="34" charset="-128"/>
              </a:rPr>
              <a:t>Then say: </a:t>
            </a:r>
            <a:r>
              <a:rPr lang="en-US" altLang="en-US" i="1" dirty="0" smtClean="0">
                <a:latin typeface="Arial" pitchFamily="34" charset="0"/>
                <a:ea typeface="ＭＳ Ｐゴシック" pitchFamily="34" charset="-128"/>
              </a:rPr>
              <a:t>Think about cell phones. They are just tiny computers. Any time you change the ring tone or screen background or launch an app you are running a computer program. A layer of software a human programmer wrote interprets your key strokes so the computer changes how it operates. </a:t>
            </a:r>
          </a:p>
          <a:p>
            <a:pPr eaLnBrk="1" hangingPunct="1"/>
            <a:r>
              <a:rPr lang="en-US" altLang="en-US" i="1" dirty="0" smtClean="0">
                <a:latin typeface="Arial" pitchFamily="34" charset="0"/>
                <a:ea typeface="ＭＳ Ｐゴシック" pitchFamily="34" charset="-128"/>
              </a:rPr>
              <a:t>Have any of you ever wanted to make a phone work better or differently? </a:t>
            </a:r>
            <a:r>
              <a:rPr lang="en-US" altLang="en-US" dirty="0" smtClean="0">
                <a:latin typeface="Arial" pitchFamily="34" charset="0"/>
                <a:ea typeface="ＭＳ Ｐゴシック" pitchFamily="34" charset="-128"/>
              </a:rPr>
              <a:t>[responses]. </a:t>
            </a:r>
            <a:r>
              <a:rPr lang="en-US" altLang="en-US" i="1" dirty="0" smtClean="0">
                <a:latin typeface="Arial" pitchFamily="34" charset="0"/>
                <a:ea typeface="ＭＳ Ｐゴシック" pitchFamily="34" charset="-128"/>
              </a:rPr>
              <a:t>A lot of computer science is about improving technology-- making it faster, smaller or able to do new things. It’s powerful!</a:t>
            </a:r>
          </a:p>
          <a:p>
            <a:pPr eaLnBrk="1" hangingPunct="1"/>
            <a:endParaRPr lang="en-US" altLang="en-US" dirty="0" smtClean="0">
              <a:latin typeface="Arial" pitchFamily="34" charset="0"/>
              <a:ea typeface="ＭＳ Ｐゴシック" pitchFamily="34" charset="-128"/>
            </a:endParaRPr>
          </a:p>
          <a:p>
            <a:pPr eaLnBrk="1" hangingPunct="1"/>
            <a:endParaRPr lang="en-US" altLang="en-US" dirty="0" smtClean="0">
              <a:latin typeface="Arial" pitchFamily="34" charset="0"/>
              <a:ea typeface="ＭＳ Ｐゴシック" pitchFamily="34" charset="-128"/>
            </a:endParaRPr>
          </a:p>
        </p:txBody>
      </p:sp>
    </p:spTree>
    <p:extLst>
      <p:ext uri="{BB962C8B-B14F-4D97-AF65-F5344CB8AC3E}">
        <p14:creationId xmlns:p14="http://schemas.microsoft.com/office/powerpoint/2010/main" val="382428383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ED9B4B-AEB6-FF4F-A240-FC8FDE303F3B}" type="slidenum">
              <a:rPr lang="en-US" smtClean="0"/>
              <a:t>30</a:t>
            </a:fld>
            <a:endParaRPr lang="en-US"/>
          </a:p>
        </p:txBody>
      </p:sp>
    </p:spTree>
    <p:extLst>
      <p:ext uri="{BB962C8B-B14F-4D97-AF65-F5344CB8AC3E}">
        <p14:creationId xmlns:p14="http://schemas.microsoft.com/office/powerpoint/2010/main" val="405535037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655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lnSpc>
                <a:spcPct val="90000"/>
              </a:lnSpc>
              <a:spcBef>
                <a:spcPct val="0"/>
              </a:spcBef>
            </a:pPr>
            <a:endParaRPr lang="en-US" dirty="0">
              <a:latin typeface="Calibri" charset="0"/>
            </a:endParaRPr>
          </a:p>
        </p:txBody>
      </p:sp>
      <p:sp>
        <p:nvSpPr>
          <p:cNvPr id="655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alibri" charset="0"/>
                <a:ea typeface="ＭＳ Ｐゴシック" charset="0"/>
                <a:cs typeface="ＭＳ Ｐゴシック" charset="0"/>
              </a:defRPr>
            </a:lvl1pPr>
            <a:lvl2pPr marL="733325" indent="-282048" eaLnBrk="0" hangingPunct="0">
              <a:defRPr sz="2400">
                <a:solidFill>
                  <a:schemeClr val="tx1"/>
                </a:solidFill>
                <a:latin typeface="Calibri" charset="0"/>
                <a:ea typeface="ＭＳ Ｐゴシック" charset="0"/>
              </a:defRPr>
            </a:lvl2pPr>
            <a:lvl3pPr marL="1128193" indent="-225638" eaLnBrk="0" hangingPunct="0">
              <a:defRPr sz="2400">
                <a:solidFill>
                  <a:schemeClr val="tx1"/>
                </a:solidFill>
                <a:latin typeface="Calibri" charset="0"/>
                <a:ea typeface="ＭＳ Ｐゴシック" charset="0"/>
              </a:defRPr>
            </a:lvl3pPr>
            <a:lvl4pPr marL="1579470" indent="-225638" eaLnBrk="0" hangingPunct="0">
              <a:defRPr sz="2400">
                <a:solidFill>
                  <a:schemeClr val="tx1"/>
                </a:solidFill>
                <a:latin typeface="Calibri" charset="0"/>
                <a:ea typeface="ＭＳ Ｐゴシック" charset="0"/>
              </a:defRPr>
            </a:lvl4pPr>
            <a:lvl5pPr marL="2030747" indent="-225638" eaLnBrk="0" hangingPunct="0">
              <a:defRPr sz="2400">
                <a:solidFill>
                  <a:schemeClr val="tx1"/>
                </a:solidFill>
                <a:latin typeface="Calibri" charset="0"/>
                <a:ea typeface="ＭＳ Ｐゴシック" charset="0"/>
              </a:defRPr>
            </a:lvl5pPr>
            <a:lvl6pPr marL="2482025" indent="-225638" eaLnBrk="0" fontAlgn="base" hangingPunct="0">
              <a:spcBef>
                <a:spcPct val="0"/>
              </a:spcBef>
              <a:spcAft>
                <a:spcPct val="0"/>
              </a:spcAft>
              <a:defRPr sz="2400">
                <a:solidFill>
                  <a:schemeClr val="tx1"/>
                </a:solidFill>
                <a:latin typeface="Calibri" charset="0"/>
                <a:ea typeface="ＭＳ Ｐゴシック" charset="0"/>
              </a:defRPr>
            </a:lvl6pPr>
            <a:lvl7pPr marL="2933302" indent="-225638" eaLnBrk="0" fontAlgn="base" hangingPunct="0">
              <a:spcBef>
                <a:spcPct val="0"/>
              </a:spcBef>
              <a:spcAft>
                <a:spcPct val="0"/>
              </a:spcAft>
              <a:defRPr sz="2400">
                <a:solidFill>
                  <a:schemeClr val="tx1"/>
                </a:solidFill>
                <a:latin typeface="Calibri" charset="0"/>
                <a:ea typeface="ＭＳ Ｐゴシック" charset="0"/>
              </a:defRPr>
            </a:lvl7pPr>
            <a:lvl8pPr marL="3384579" indent="-225638" eaLnBrk="0" fontAlgn="base" hangingPunct="0">
              <a:spcBef>
                <a:spcPct val="0"/>
              </a:spcBef>
              <a:spcAft>
                <a:spcPct val="0"/>
              </a:spcAft>
              <a:defRPr sz="2400">
                <a:solidFill>
                  <a:schemeClr val="tx1"/>
                </a:solidFill>
                <a:latin typeface="Calibri" charset="0"/>
                <a:ea typeface="ＭＳ Ｐゴシック" charset="0"/>
              </a:defRPr>
            </a:lvl8pPr>
            <a:lvl9pPr marL="3835856" indent="-225638"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fld id="{893A26CB-0457-F84C-BC65-5849C7B7FA6C}" type="slidenum">
              <a:rPr lang="en-US" sz="1200"/>
              <a:pPr eaLnBrk="1" hangingPunct="1"/>
              <a:t>32</a:t>
            </a:fld>
            <a:endParaRPr lang="en-US" sz="120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Visit collegeboard.org/CSP Course Details page for more information on what is covered under each big idea.</a:t>
            </a:r>
          </a:p>
          <a:p>
            <a:endParaRPr lang="en-US" dirty="0"/>
          </a:p>
          <a:p>
            <a:r>
              <a:rPr lang="en-US" dirty="0"/>
              <a:t>Big Idea 1: Creativity</a:t>
            </a:r>
          </a:p>
          <a:p>
            <a:r>
              <a:rPr lang="en-US" dirty="0">
                <a:latin typeface="Arial" panose="020B0604020202020204" pitchFamily="34" charset="0"/>
                <a:cs typeface="Arial" panose="020B0604020202020204" pitchFamily="34" charset="0"/>
              </a:rPr>
              <a:t>Computing is a creative discipline where creation of computational artifacts can take a lot of different forms, like remixing digital music, generating animations, developing websites, and writing programs.</a:t>
            </a:r>
          </a:p>
          <a:p>
            <a:endParaRPr lang="en-US" dirty="0"/>
          </a:p>
          <a:p>
            <a:r>
              <a:rPr lang="en-US" dirty="0"/>
              <a:t>Big Idea 2: Abstraction</a:t>
            </a:r>
          </a:p>
          <a:p>
            <a:r>
              <a:rPr lang="en-US" dirty="0"/>
              <a:t>In computer science, abstraction is a central problem-solving technique. You will learn how abstraction is a natural part of what they do every day. Some of the areas where abstractions will be taught and applied are in the creation of programs and models and simulations as well as looking at the way in which the computers use abstractions in terms of number systems, like binary, to represent digital data. </a:t>
            </a:r>
          </a:p>
          <a:p>
            <a:endParaRPr lang="en-US" dirty="0"/>
          </a:p>
          <a:p>
            <a:r>
              <a:rPr lang="en-US" dirty="0"/>
              <a:t>Big Idea 3: Data and Information</a:t>
            </a:r>
          </a:p>
          <a:p>
            <a:r>
              <a:rPr lang="en-US" dirty="0"/>
              <a:t>Data and information facilitate the creation of knowledge. Managing and interpreting an overwhelming amount of raw data is part of the foundation of our information society and technology. In this course you will work with data to discover connections, patterns, or trends. </a:t>
            </a:r>
          </a:p>
          <a:p>
            <a:endParaRPr lang="en-US" dirty="0"/>
          </a:p>
        </p:txBody>
      </p:sp>
      <p:sp>
        <p:nvSpPr>
          <p:cNvPr id="4" name="Slide Number Placeholder 3"/>
          <p:cNvSpPr>
            <a:spLocks noGrp="1"/>
          </p:cNvSpPr>
          <p:nvPr>
            <p:ph type="sldNum" sz="quarter" idx="10"/>
          </p:nvPr>
        </p:nvSpPr>
        <p:spPr/>
        <p:txBody>
          <a:bodyPr/>
          <a:lstStyle/>
          <a:p>
            <a:fld id="{CCED9B4B-AEB6-FF4F-A240-FC8FDE303F3B}" type="slidenum">
              <a:rPr lang="en-US" smtClean="0"/>
              <a:t>33</a:t>
            </a:fld>
            <a:endParaRPr lang="en-US"/>
          </a:p>
        </p:txBody>
      </p:sp>
    </p:spTree>
    <p:extLst>
      <p:ext uri="{BB962C8B-B14F-4D97-AF65-F5344CB8AC3E}">
        <p14:creationId xmlns:p14="http://schemas.microsoft.com/office/powerpoint/2010/main" val="375461233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Big Idea 4: Algorithms</a:t>
            </a:r>
          </a:p>
          <a:p>
            <a:r>
              <a:rPr lang="en-US" dirty="0"/>
              <a:t>Algorithms are used to develop and express solutions to computational problems. They are used to describe a process. Think about the rules involved in playing your favorite game and the process or technique you might use to win the game. This process is an algorithm.  In this course you will work with algorithms in many ways: You will develop original algorithms, implement algorithms in a programming language, and analyze algorithms.</a:t>
            </a:r>
          </a:p>
          <a:p>
            <a:endParaRPr lang="en-US" dirty="0"/>
          </a:p>
          <a:p>
            <a:r>
              <a:rPr lang="en-US" dirty="0"/>
              <a:t>Big Idea 5: Programming</a:t>
            </a:r>
          </a:p>
          <a:p>
            <a:r>
              <a:rPr lang="en-US" dirty="0"/>
              <a:t>Programming enables problem solving, human expression, and creation of knowledge. It results in the creation of software, and it facilitates the creation of computational artifacts, including music, images, and visualizations. In this course you will be introduced to the fundamental concepts of programming that can be applied across a variety of projects and languages. You will learn how to work collaboratively to create programs for creative expression or to solve a problem.</a:t>
            </a:r>
          </a:p>
          <a:p>
            <a:endParaRPr lang="en-US" dirty="0"/>
          </a:p>
          <a:p>
            <a:r>
              <a:rPr lang="en-US" dirty="0"/>
              <a:t>Big Idea 6: The Internet</a:t>
            </a:r>
          </a:p>
          <a:p>
            <a:r>
              <a:rPr lang="en-US" dirty="0"/>
              <a:t>The Internet and systems built on it have a profound impact on society. Many of you are using the Internet to complete homework, conduct research, and to stay connected with your friends. In this course, you will gain insight into how the Internet operates, study characteristics of the Internet and systems built on it, and analyze important concerns such as cybersecurity and how to better keep your information private.</a:t>
            </a:r>
          </a:p>
          <a:p>
            <a:endParaRPr lang="en-US" dirty="0"/>
          </a:p>
          <a:p>
            <a:r>
              <a:rPr lang="en-US" dirty="0"/>
              <a:t>Big Idea 7: Global Impact</a:t>
            </a:r>
          </a:p>
          <a:p>
            <a:r>
              <a:rPr lang="en-US" dirty="0"/>
              <a:t>Computation has changed the way people think, work, live, and play. In this course, you will become familiar with many ways in which computing enables innovation. Many of you can easily identify the benefits of computing innovations. Your cell phone allow you more freedom because you are able to be reachable by your parents. What you may not have considered are the potential harmful effects of computing. Analyzing both the potential benefits and harmful effects of computing in a number of contexts will help you to weigh these effects when creating your own computing innovations.</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CCED9B4B-AEB6-FF4F-A240-FC8FDE303F3B}" type="slidenum">
              <a:rPr lang="en-US" smtClean="0"/>
              <a:t>34</a:t>
            </a:fld>
            <a:endParaRPr lang="en-US"/>
          </a:p>
        </p:txBody>
      </p:sp>
    </p:spTree>
    <p:extLst>
      <p:ext uri="{BB962C8B-B14F-4D97-AF65-F5344CB8AC3E}">
        <p14:creationId xmlns:p14="http://schemas.microsoft.com/office/powerpoint/2010/main" val="165939975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AP Computer Science Principles Assessment consists of two parts: a through-course assessment and the end-of-course AP Exam. Both of these parts will measure your achievement of the course learning objectives.</a:t>
            </a:r>
          </a:p>
          <a:p>
            <a:endParaRPr lang="en-US" dirty="0"/>
          </a:p>
          <a:p>
            <a:r>
              <a:rPr lang="en-US" dirty="0"/>
              <a:t>The Through-Course Assessment will allow you to have flexibility and choice in the computational artifacts you will develop. In the Explore Performance task you will investigate a computing innovation that is interesting and meaningful to you. Once you have completed your investigation, you will create a computational artifact using a medium of your choice, such as creating a video, sound, or graphic. When completing the Create Performance Task, you will be allowed to decide what program you will create. The program will either solve a problem or be for your own creative expression. These performance tasks provide you with the opportunity to showcase your interests and what you have learned. </a:t>
            </a:r>
          </a:p>
        </p:txBody>
      </p:sp>
      <p:sp>
        <p:nvSpPr>
          <p:cNvPr id="4" name="Slide Number Placeholder 3"/>
          <p:cNvSpPr>
            <a:spLocks noGrp="1"/>
          </p:cNvSpPr>
          <p:nvPr>
            <p:ph type="sldNum" sz="quarter" idx="10"/>
          </p:nvPr>
        </p:nvSpPr>
        <p:spPr/>
        <p:txBody>
          <a:bodyPr/>
          <a:lstStyle/>
          <a:p>
            <a:fld id="{CCED9B4B-AEB6-FF4F-A240-FC8FDE303F3B}" type="slidenum">
              <a:rPr lang="en-US" smtClean="0"/>
              <a:t>35</a:t>
            </a:fld>
            <a:endParaRPr lang="en-US"/>
          </a:p>
        </p:txBody>
      </p:sp>
    </p:spTree>
    <p:extLst>
      <p:ext uri="{BB962C8B-B14F-4D97-AF65-F5344CB8AC3E}">
        <p14:creationId xmlns:p14="http://schemas.microsoft.com/office/powerpoint/2010/main" val="309458953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a more comprehensive list of majors, visit collegeboard.org/CSP</a:t>
            </a:r>
            <a:endParaRPr lang="en-US" dirty="0"/>
          </a:p>
        </p:txBody>
      </p:sp>
      <p:sp>
        <p:nvSpPr>
          <p:cNvPr id="4" name="Slide Number Placeholder 3"/>
          <p:cNvSpPr>
            <a:spLocks noGrp="1"/>
          </p:cNvSpPr>
          <p:nvPr>
            <p:ph type="sldNum" sz="quarter" idx="10"/>
          </p:nvPr>
        </p:nvSpPr>
        <p:spPr/>
        <p:txBody>
          <a:bodyPr/>
          <a:lstStyle/>
          <a:p>
            <a:fld id="{CCED9B4B-AEB6-FF4F-A240-FC8FDE303F3B}" type="slidenum">
              <a:rPr lang="en-US" smtClean="0"/>
              <a:t>36</a:t>
            </a:fld>
            <a:endParaRPr lang="en-US"/>
          </a:p>
        </p:txBody>
      </p:sp>
    </p:spTree>
    <p:extLst>
      <p:ext uri="{BB962C8B-B14F-4D97-AF65-F5344CB8AC3E}">
        <p14:creationId xmlns:p14="http://schemas.microsoft.com/office/powerpoint/2010/main" val="381348629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Highlighted</a:t>
            </a:r>
            <a:r>
              <a:rPr lang="en-US" baseline="0" dirty="0" smtClean="0"/>
              <a:t> are a few possible career paths. Visit collegeboard.org/CSP to explore more. </a:t>
            </a:r>
            <a:endParaRPr lang="en-US" dirty="0"/>
          </a:p>
        </p:txBody>
      </p:sp>
      <p:sp>
        <p:nvSpPr>
          <p:cNvPr id="4" name="Slide Number Placeholder 3"/>
          <p:cNvSpPr>
            <a:spLocks noGrp="1"/>
          </p:cNvSpPr>
          <p:nvPr>
            <p:ph type="sldNum" sz="quarter" idx="10"/>
          </p:nvPr>
        </p:nvSpPr>
        <p:spPr/>
        <p:txBody>
          <a:bodyPr/>
          <a:lstStyle/>
          <a:p>
            <a:fld id="{CCED9B4B-AEB6-FF4F-A240-FC8FDE303F3B}" type="slidenum">
              <a:rPr lang="en-US" smtClean="0"/>
              <a:t>37</a:t>
            </a:fld>
            <a:endParaRPr lang="en-US"/>
          </a:p>
        </p:txBody>
      </p:sp>
    </p:spTree>
    <p:extLst>
      <p:ext uri="{BB962C8B-B14F-4D97-AF65-F5344CB8AC3E}">
        <p14:creationId xmlns:p14="http://schemas.microsoft.com/office/powerpoint/2010/main" val="203303877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ED9B4B-AEB6-FF4F-A240-FC8FDE303F3B}" type="slidenum">
              <a:rPr lang="en-US" smtClean="0"/>
              <a:t>38</a:t>
            </a:fld>
            <a:endParaRPr lang="en-US"/>
          </a:p>
        </p:txBody>
      </p:sp>
    </p:spTree>
    <p:extLst>
      <p:ext uri="{BB962C8B-B14F-4D97-AF65-F5344CB8AC3E}">
        <p14:creationId xmlns:p14="http://schemas.microsoft.com/office/powerpoint/2010/main" val="215556593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7373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atin typeface="Calibri" charset="0"/>
              </a:rPr>
              <a:t>[Replace Image]</a:t>
            </a:r>
          </a:p>
        </p:txBody>
      </p:sp>
      <p:sp>
        <p:nvSpPr>
          <p:cNvPr id="7373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alibri" charset="0"/>
                <a:ea typeface="ＭＳ Ｐゴシック" charset="0"/>
                <a:cs typeface="ＭＳ Ｐゴシック" charset="0"/>
              </a:defRPr>
            </a:lvl1pPr>
            <a:lvl2pPr marL="733325" indent="-282048" eaLnBrk="0" hangingPunct="0">
              <a:defRPr sz="2400">
                <a:solidFill>
                  <a:schemeClr val="tx1"/>
                </a:solidFill>
                <a:latin typeface="Calibri" charset="0"/>
                <a:ea typeface="ＭＳ Ｐゴシック" charset="0"/>
              </a:defRPr>
            </a:lvl2pPr>
            <a:lvl3pPr marL="1128193" indent="-225638" eaLnBrk="0" hangingPunct="0">
              <a:defRPr sz="2400">
                <a:solidFill>
                  <a:schemeClr val="tx1"/>
                </a:solidFill>
                <a:latin typeface="Calibri" charset="0"/>
                <a:ea typeface="ＭＳ Ｐゴシック" charset="0"/>
              </a:defRPr>
            </a:lvl3pPr>
            <a:lvl4pPr marL="1579470" indent="-225638" eaLnBrk="0" hangingPunct="0">
              <a:defRPr sz="2400">
                <a:solidFill>
                  <a:schemeClr val="tx1"/>
                </a:solidFill>
                <a:latin typeface="Calibri" charset="0"/>
                <a:ea typeface="ＭＳ Ｐゴシック" charset="0"/>
              </a:defRPr>
            </a:lvl4pPr>
            <a:lvl5pPr marL="2030747" indent="-225638" eaLnBrk="0" hangingPunct="0">
              <a:defRPr sz="2400">
                <a:solidFill>
                  <a:schemeClr val="tx1"/>
                </a:solidFill>
                <a:latin typeface="Calibri" charset="0"/>
                <a:ea typeface="ＭＳ Ｐゴシック" charset="0"/>
              </a:defRPr>
            </a:lvl5pPr>
            <a:lvl6pPr marL="2482025" indent="-225638" eaLnBrk="0" fontAlgn="base" hangingPunct="0">
              <a:spcBef>
                <a:spcPct val="0"/>
              </a:spcBef>
              <a:spcAft>
                <a:spcPct val="0"/>
              </a:spcAft>
              <a:defRPr sz="2400">
                <a:solidFill>
                  <a:schemeClr val="tx1"/>
                </a:solidFill>
                <a:latin typeface="Calibri" charset="0"/>
                <a:ea typeface="ＭＳ Ｐゴシック" charset="0"/>
              </a:defRPr>
            </a:lvl6pPr>
            <a:lvl7pPr marL="2933302" indent="-225638" eaLnBrk="0" fontAlgn="base" hangingPunct="0">
              <a:spcBef>
                <a:spcPct val="0"/>
              </a:spcBef>
              <a:spcAft>
                <a:spcPct val="0"/>
              </a:spcAft>
              <a:defRPr sz="2400">
                <a:solidFill>
                  <a:schemeClr val="tx1"/>
                </a:solidFill>
                <a:latin typeface="Calibri" charset="0"/>
                <a:ea typeface="ＭＳ Ｐゴシック" charset="0"/>
              </a:defRPr>
            </a:lvl7pPr>
            <a:lvl8pPr marL="3384579" indent="-225638" eaLnBrk="0" fontAlgn="base" hangingPunct="0">
              <a:spcBef>
                <a:spcPct val="0"/>
              </a:spcBef>
              <a:spcAft>
                <a:spcPct val="0"/>
              </a:spcAft>
              <a:defRPr sz="2400">
                <a:solidFill>
                  <a:schemeClr val="tx1"/>
                </a:solidFill>
                <a:latin typeface="Calibri" charset="0"/>
                <a:ea typeface="ＭＳ Ｐゴシック" charset="0"/>
              </a:defRPr>
            </a:lvl8pPr>
            <a:lvl9pPr marL="3835856" indent="-225638"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fld id="{482DD47C-7523-1647-9FF6-28DFA4C51C1D}" type="slidenum">
              <a:rPr lang="en-US" sz="1200"/>
              <a:pPr eaLnBrk="1" hangingPunct="1"/>
              <a:t>39</a:t>
            </a:fld>
            <a:endParaRPr lang="en-US" sz="120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EE264C5-079D-1C44-87AE-7399294AF974}" type="slidenum">
              <a:rPr lang="en-US" smtClean="0"/>
              <a:t>40</a:t>
            </a:fld>
            <a:endParaRPr lang="en-US"/>
          </a:p>
        </p:txBody>
      </p:sp>
    </p:spTree>
    <p:extLst>
      <p:ext uri="{BB962C8B-B14F-4D97-AF65-F5344CB8AC3E}">
        <p14:creationId xmlns:p14="http://schemas.microsoft.com/office/powerpoint/2010/main" val="3120838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Slide Image Placeholder 1"/>
          <p:cNvSpPr>
            <a:spLocks noGrp="1" noRot="1" noChangeAspect="1"/>
          </p:cNvSpPr>
          <p:nvPr>
            <p:ph type="sldImg"/>
          </p:nvPr>
        </p:nvSpPr>
        <p:spPr>
          <a:ln/>
        </p:spPr>
      </p:sp>
      <p:sp>
        <p:nvSpPr>
          <p:cNvPr id="65538"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en-US" altLang="en-US" sz="3200" b="1" dirty="0" smtClean="0">
                <a:solidFill>
                  <a:schemeClr val="tx2"/>
                </a:solidFill>
                <a:latin typeface="Arial" pitchFamily="34" charset="0"/>
                <a:ea typeface="ＭＳ Ｐゴシック" pitchFamily="34" charset="-128"/>
              </a:rPr>
              <a:t>Computing is at the heart of everything</a:t>
            </a:r>
            <a:endParaRPr lang="en-US" altLang="en-US" dirty="0" smtClean="0">
              <a:latin typeface="Arial" pitchFamily="34" charset="0"/>
              <a:ea typeface="ＭＳ Ｐゴシック" pitchFamily="34" charset="-128"/>
            </a:endParaRPr>
          </a:p>
          <a:p>
            <a:r>
              <a:rPr lang="en-US" altLang="en-US" dirty="0" smtClean="0">
                <a:latin typeface="Arial" pitchFamily="34" charset="0"/>
                <a:ea typeface="ＭＳ Ｐゴシック" pitchFamily="34" charset="-128"/>
              </a:rPr>
              <a:t>Say: </a:t>
            </a:r>
            <a:r>
              <a:rPr lang="en-US" altLang="en-US" i="1" dirty="0" smtClean="0">
                <a:latin typeface="Arial" pitchFamily="34" charset="0"/>
                <a:ea typeface="ＭＳ Ｐゴシック" pitchFamily="34" charset="-128"/>
              </a:rPr>
              <a:t>You might be surprised to know only half of computing jobs are in high tech companies! You could mash up your interests in other careers with technology and work anywhere. </a:t>
            </a:r>
          </a:p>
          <a:p>
            <a:r>
              <a:rPr lang="en-US" altLang="en-US" dirty="0" smtClean="0">
                <a:latin typeface="Arial" pitchFamily="34" charset="0"/>
                <a:ea typeface="ＭＳ Ｐゴシック" pitchFamily="34" charset="-128"/>
              </a:rPr>
              <a:t>Ask: </a:t>
            </a:r>
            <a:r>
              <a:rPr lang="en-US" altLang="en-US" i="1" dirty="0" smtClean="0">
                <a:latin typeface="Arial" pitchFamily="34" charset="0"/>
                <a:ea typeface="ＭＳ Ｐゴシック" pitchFamily="34" charset="-128"/>
              </a:rPr>
              <a:t>Do you see a field here that interests you? Could you imagine how technology might be important to it? </a:t>
            </a:r>
            <a:r>
              <a:rPr lang="en-US" altLang="en-US" dirty="0" smtClean="0">
                <a:latin typeface="Arial" pitchFamily="34" charset="0"/>
                <a:ea typeface="ＭＳ Ｐゴシック" pitchFamily="34" charset="-128"/>
              </a:rPr>
              <a:t> (Let student’s reply)</a:t>
            </a:r>
          </a:p>
        </p:txBody>
      </p:sp>
      <p:sp>
        <p:nvSpPr>
          <p:cNvPr id="65539"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fld id="{4730AED0-2332-46B7-A3C4-7BB8855003A8}" type="slidenum">
              <a:rPr lang="en-US" altLang="en-US" sz="1200"/>
              <a:pPr/>
              <a:t>5</a:t>
            </a:fld>
            <a:endParaRPr lang="en-US" altLang="en-US" sz="1200"/>
          </a:p>
        </p:txBody>
      </p:sp>
    </p:spTree>
    <p:extLst>
      <p:ext uri="{BB962C8B-B14F-4D97-AF65-F5344CB8AC3E}">
        <p14:creationId xmlns:p14="http://schemas.microsoft.com/office/powerpoint/2010/main" val="228903429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655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lnSpc>
                <a:spcPct val="90000"/>
              </a:lnSpc>
              <a:spcBef>
                <a:spcPct val="0"/>
              </a:spcBef>
            </a:pPr>
            <a:endParaRPr lang="en-US" dirty="0">
              <a:latin typeface="Calibri" charset="0"/>
            </a:endParaRPr>
          </a:p>
        </p:txBody>
      </p:sp>
      <p:sp>
        <p:nvSpPr>
          <p:cNvPr id="655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alibri" charset="0"/>
                <a:ea typeface="ＭＳ Ｐゴシック" charset="0"/>
                <a:cs typeface="ＭＳ Ｐゴシック" charset="0"/>
              </a:defRPr>
            </a:lvl1pPr>
            <a:lvl2pPr marL="733325" indent="-282048" eaLnBrk="0" hangingPunct="0">
              <a:defRPr sz="2400">
                <a:solidFill>
                  <a:schemeClr val="tx1"/>
                </a:solidFill>
                <a:latin typeface="Calibri" charset="0"/>
                <a:ea typeface="ＭＳ Ｐゴシック" charset="0"/>
              </a:defRPr>
            </a:lvl2pPr>
            <a:lvl3pPr marL="1128193" indent="-225638" eaLnBrk="0" hangingPunct="0">
              <a:defRPr sz="2400">
                <a:solidFill>
                  <a:schemeClr val="tx1"/>
                </a:solidFill>
                <a:latin typeface="Calibri" charset="0"/>
                <a:ea typeface="ＭＳ Ｐゴシック" charset="0"/>
              </a:defRPr>
            </a:lvl3pPr>
            <a:lvl4pPr marL="1579470" indent="-225638" eaLnBrk="0" hangingPunct="0">
              <a:defRPr sz="2400">
                <a:solidFill>
                  <a:schemeClr val="tx1"/>
                </a:solidFill>
                <a:latin typeface="Calibri" charset="0"/>
                <a:ea typeface="ＭＳ Ｐゴシック" charset="0"/>
              </a:defRPr>
            </a:lvl4pPr>
            <a:lvl5pPr marL="2030747" indent="-225638" eaLnBrk="0" hangingPunct="0">
              <a:defRPr sz="2400">
                <a:solidFill>
                  <a:schemeClr val="tx1"/>
                </a:solidFill>
                <a:latin typeface="Calibri" charset="0"/>
                <a:ea typeface="ＭＳ Ｐゴシック" charset="0"/>
              </a:defRPr>
            </a:lvl5pPr>
            <a:lvl6pPr marL="2482025" indent="-225638" eaLnBrk="0" fontAlgn="base" hangingPunct="0">
              <a:spcBef>
                <a:spcPct val="0"/>
              </a:spcBef>
              <a:spcAft>
                <a:spcPct val="0"/>
              </a:spcAft>
              <a:defRPr sz="2400">
                <a:solidFill>
                  <a:schemeClr val="tx1"/>
                </a:solidFill>
                <a:latin typeface="Calibri" charset="0"/>
                <a:ea typeface="ＭＳ Ｐゴシック" charset="0"/>
              </a:defRPr>
            </a:lvl6pPr>
            <a:lvl7pPr marL="2933302" indent="-225638" eaLnBrk="0" fontAlgn="base" hangingPunct="0">
              <a:spcBef>
                <a:spcPct val="0"/>
              </a:spcBef>
              <a:spcAft>
                <a:spcPct val="0"/>
              </a:spcAft>
              <a:defRPr sz="2400">
                <a:solidFill>
                  <a:schemeClr val="tx1"/>
                </a:solidFill>
                <a:latin typeface="Calibri" charset="0"/>
                <a:ea typeface="ＭＳ Ｐゴシック" charset="0"/>
              </a:defRPr>
            </a:lvl7pPr>
            <a:lvl8pPr marL="3384579" indent="-225638" eaLnBrk="0" fontAlgn="base" hangingPunct="0">
              <a:spcBef>
                <a:spcPct val="0"/>
              </a:spcBef>
              <a:spcAft>
                <a:spcPct val="0"/>
              </a:spcAft>
              <a:defRPr sz="2400">
                <a:solidFill>
                  <a:schemeClr val="tx1"/>
                </a:solidFill>
                <a:latin typeface="Calibri" charset="0"/>
                <a:ea typeface="ＭＳ Ｐゴシック" charset="0"/>
              </a:defRPr>
            </a:lvl8pPr>
            <a:lvl9pPr marL="3835856" indent="-225638"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fld id="{893A26CB-0457-F84C-BC65-5849C7B7FA6C}" type="slidenum">
              <a:rPr lang="en-US" sz="1200"/>
              <a:pPr eaLnBrk="1" hangingPunct="1"/>
              <a:t>41</a:t>
            </a:fld>
            <a:endParaRPr lang="en-US" sz="120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fld id="{8283C876-F7D5-4B5C-B0BC-2AD68C0EA667}" type="slidenum">
              <a:rPr lang="en-US" altLang="en-US" sz="1200"/>
              <a:pPr/>
              <a:t>6</a:t>
            </a:fld>
            <a:endParaRPr lang="en-US" altLang="en-US" sz="1200"/>
          </a:p>
        </p:txBody>
      </p:sp>
      <p:sp>
        <p:nvSpPr>
          <p:cNvPr id="67586" name="Rectangle 2"/>
          <p:cNvSpPr>
            <a:spLocks noGrp="1" noRot="1" noChangeAspect="1" noChangeArrowheads="1" noTextEdit="1"/>
          </p:cNvSpPr>
          <p:nvPr>
            <p:ph type="sldImg"/>
          </p:nvPr>
        </p:nvSpPr>
        <p:spPr>
          <a:ln/>
        </p:spPr>
      </p:sp>
      <p:sp>
        <p:nvSpPr>
          <p:cNvPr id="56324" name="Rectangle 3"/>
          <p:cNvSpPr>
            <a:spLocks noGrp="1" noChangeArrowheads="1"/>
          </p:cNvSpPr>
          <p:nvPr>
            <p:ph type="body" idx="1"/>
          </p:nvPr>
        </p:nvSpPr>
        <p:spPr>
          <a:ln/>
        </p:spPr>
        <p:txBody>
          <a:bodyPr/>
          <a:lstStyle/>
          <a:p>
            <a:pPr eaLnBrk="1" hangingPunct="1">
              <a:spcBef>
                <a:spcPct val="0"/>
              </a:spcBef>
            </a:pPr>
            <a:r>
              <a:rPr lang="en-US" altLang="en-US" sz="2400" b="1" dirty="0" smtClean="0">
                <a:solidFill>
                  <a:schemeClr val="tx2"/>
                </a:solidFill>
                <a:latin typeface="Arial" pitchFamily="34" charset="0"/>
                <a:ea typeface="ＭＳ Ｐゴシック" pitchFamily="34" charset="-128"/>
              </a:rPr>
              <a:t>Computing is at the heart of everything</a:t>
            </a:r>
            <a:endParaRPr lang="en-US" altLang="en-US" sz="2400" b="1" dirty="0" smtClean="0">
              <a:latin typeface="Arial" pitchFamily="34" charset="0"/>
              <a:ea typeface="ＭＳ Ｐゴシック" pitchFamily="34" charset="-128"/>
            </a:endParaRPr>
          </a:p>
          <a:p>
            <a:pPr>
              <a:spcBef>
                <a:spcPct val="0"/>
              </a:spcBef>
            </a:pPr>
            <a:r>
              <a:rPr lang="en-US" altLang="en-US" sz="2400" dirty="0" smtClean="0">
                <a:latin typeface="Arial" pitchFamily="34" charset="0"/>
                <a:ea typeface="ＭＳ Ｐゴシック" pitchFamily="34" charset="-128"/>
              </a:rPr>
              <a:t>INFORMATION SYSTEMS</a:t>
            </a:r>
          </a:p>
          <a:p>
            <a:pPr>
              <a:spcBef>
                <a:spcPct val="0"/>
              </a:spcBef>
            </a:pPr>
            <a:r>
              <a:rPr lang="en-US" altLang="en-US" sz="2400" dirty="0" smtClean="0">
                <a:latin typeface="Arial" pitchFamily="34" charset="0"/>
                <a:ea typeface="ＭＳ Ｐゴシック" pitchFamily="34" charset="-128"/>
              </a:rPr>
              <a:t>Say: </a:t>
            </a:r>
            <a:r>
              <a:rPr lang="en-US" altLang="en-US" i="1" dirty="0" smtClean="0">
                <a:latin typeface="Arial" pitchFamily="34" charset="0"/>
                <a:ea typeface="ＭＳ Ｐゴシック" pitchFamily="34" charset="-128"/>
              </a:rPr>
              <a:t>Computing connects people to businesses and to information and to</a:t>
            </a:r>
            <a:r>
              <a:rPr lang="en-US" altLang="en-US" dirty="0" smtClean="0">
                <a:latin typeface="Arial" pitchFamily="34" charset="0"/>
                <a:ea typeface="ＭＳ Ｐゴシック" pitchFamily="34" charset="-128"/>
              </a:rPr>
              <a:t> </a:t>
            </a:r>
            <a:r>
              <a:rPr lang="en-US" altLang="en-US" i="1" dirty="0" smtClean="0">
                <a:latin typeface="Arial" pitchFamily="34" charset="0"/>
                <a:ea typeface="ＭＳ Ｐゴシック" pitchFamily="34" charset="-128"/>
              </a:rPr>
              <a:t>each other!</a:t>
            </a:r>
            <a:r>
              <a:rPr lang="en-US" altLang="en-US" sz="2400" dirty="0" smtClean="0">
                <a:latin typeface="Arial" pitchFamily="34" charset="0"/>
                <a:ea typeface="ＭＳ Ｐゴシック" pitchFamily="34" charset="-128"/>
              </a:rPr>
              <a:t> </a:t>
            </a:r>
            <a:endParaRPr lang="en-US" altLang="en-US" sz="2400" i="1" dirty="0" smtClean="0">
              <a:latin typeface="Arial" pitchFamily="34" charset="0"/>
              <a:ea typeface="ＭＳ Ｐゴシック" pitchFamily="34" charset="-128"/>
            </a:endParaRPr>
          </a:p>
        </p:txBody>
      </p:sp>
    </p:spTree>
    <p:extLst>
      <p:ext uri="{BB962C8B-B14F-4D97-AF65-F5344CB8AC3E}">
        <p14:creationId xmlns:p14="http://schemas.microsoft.com/office/powerpoint/2010/main" val="28518111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fld id="{97ADD392-84DD-412D-B6F3-FEA6A0EF154B}" type="slidenum">
              <a:rPr lang="en-US" altLang="en-US" sz="1200"/>
              <a:pPr/>
              <a:t>7</a:t>
            </a:fld>
            <a:endParaRPr lang="en-US" altLang="en-US" sz="1200"/>
          </a:p>
        </p:txBody>
      </p:sp>
      <p:sp>
        <p:nvSpPr>
          <p:cNvPr id="68610" name="Rectangle 2"/>
          <p:cNvSpPr>
            <a:spLocks noGrp="1" noRot="1" noChangeAspect="1" noChangeArrowheads="1" noTextEdit="1"/>
          </p:cNvSpPr>
          <p:nvPr>
            <p:ph type="sldImg"/>
          </p:nvPr>
        </p:nvSpPr>
        <p:spPr>
          <a:ln/>
        </p:spPr>
      </p:sp>
      <p:sp>
        <p:nvSpPr>
          <p:cNvPr id="58372" name="Rectangle 3"/>
          <p:cNvSpPr>
            <a:spLocks noGrp="1" noChangeArrowheads="1"/>
          </p:cNvSpPr>
          <p:nvPr>
            <p:ph type="body" idx="1"/>
          </p:nvPr>
        </p:nvSpPr>
        <p:spPr>
          <a:ln/>
        </p:spPr>
        <p:txBody>
          <a:bodyPr/>
          <a:lstStyle/>
          <a:p>
            <a:pPr eaLnBrk="1" hangingPunct="1"/>
            <a:r>
              <a:rPr lang="en-US" altLang="en-US" b="1" dirty="0" smtClean="0">
                <a:solidFill>
                  <a:schemeClr val="tx2"/>
                </a:solidFill>
                <a:latin typeface="Arial" pitchFamily="34" charset="0"/>
                <a:ea typeface="ＭＳ Ｐゴシック" pitchFamily="34" charset="-128"/>
              </a:rPr>
              <a:t>Computing is at the heart of everything. </a:t>
            </a:r>
            <a:endParaRPr lang="en-US" altLang="en-US" dirty="0" smtClean="0">
              <a:latin typeface="Arial" pitchFamily="34" charset="0"/>
              <a:ea typeface="ＭＳ Ｐゴシック" pitchFamily="34" charset="-128"/>
            </a:endParaRPr>
          </a:p>
          <a:p>
            <a:pPr eaLnBrk="1" hangingPunct="1"/>
            <a:r>
              <a:rPr lang="en-US" altLang="en-US" dirty="0" smtClean="0">
                <a:latin typeface="Arial" pitchFamily="34" charset="0"/>
                <a:ea typeface="ＭＳ Ｐゴシック" pitchFamily="34" charset="-128"/>
              </a:rPr>
              <a:t>COMPUTER ENGINEERING </a:t>
            </a:r>
          </a:p>
          <a:p>
            <a:pPr eaLnBrk="1" hangingPunct="1"/>
            <a:r>
              <a:rPr lang="en-US" altLang="en-US" dirty="0" smtClean="0">
                <a:latin typeface="Arial" pitchFamily="34" charset="0"/>
                <a:ea typeface="ＭＳ Ｐゴシック" pitchFamily="34" charset="-128"/>
              </a:rPr>
              <a:t>Say: </a:t>
            </a:r>
            <a:r>
              <a:rPr lang="en-US" altLang="en-US" i="1" dirty="0" smtClean="0">
                <a:latin typeface="Arial" pitchFamily="34" charset="0"/>
                <a:ea typeface="ＭＳ Ｐゴシック" pitchFamily="34" charset="-128"/>
              </a:rPr>
              <a:t>Computing is part of designing new products, not just technical ones. But here’s Google Glass, the first wearable computer. </a:t>
            </a:r>
          </a:p>
        </p:txBody>
      </p:sp>
    </p:spTree>
    <p:extLst>
      <p:ext uri="{BB962C8B-B14F-4D97-AF65-F5344CB8AC3E}">
        <p14:creationId xmlns:p14="http://schemas.microsoft.com/office/powerpoint/2010/main" val="41222337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fld id="{82807268-EBDA-41BB-A2F0-400A24BE4D17}" type="slidenum">
              <a:rPr lang="en-US" altLang="en-US" sz="1200"/>
              <a:pPr/>
              <a:t>8</a:t>
            </a:fld>
            <a:endParaRPr lang="en-US" altLang="en-US" sz="1200"/>
          </a:p>
        </p:txBody>
      </p:sp>
      <p:sp>
        <p:nvSpPr>
          <p:cNvPr id="69634" name="Rectangle 2"/>
          <p:cNvSpPr>
            <a:spLocks noGrp="1" noRot="1" noChangeAspect="1" noChangeArrowheads="1" noTextEdit="1"/>
          </p:cNvSpPr>
          <p:nvPr>
            <p:ph type="sldImg"/>
          </p:nvPr>
        </p:nvSpPr>
        <p:spPr>
          <a:ln/>
        </p:spPr>
      </p:sp>
      <p:sp>
        <p:nvSpPr>
          <p:cNvPr id="60420" name="Rectangle 3"/>
          <p:cNvSpPr>
            <a:spLocks noGrp="1" noChangeArrowheads="1"/>
          </p:cNvSpPr>
          <p:nvPr>
            <p:ph type="body" idx="1"/>
          </p:nvPr>
        </p:nvSpPr>
        <p:spPr>
          <a:ln/>
        </p:spPr>
        <p:txBody>
          <a:bodyPr/>
          <a:lstStyle/>
          <a:p>
            <a:pPr eaLnBrk="1" hangingPunct="1">
              <a:spcBef>
                <a:spcPct val="0"/>
              </a:spcBef>
            </a:pPr>
            <a:r>
              <a:rPr lang="en-US" altLang="en-US" b="1" dirty="0" smtClean="0">
                <a:solidFill>
                  <a:schemeClr val="tx2"/>
                </a:solidFill>
                <a:latin typeface="Arial" pitchFamily="34" charset="0"/>
                <a:ea typeface="ＭＳ Ｐゴシック" pitchFamily="34" charset="-128"/>
              </a:rPr>
              <a:t>Computing is at the heart of everything</a:t>
            </a:r>
            <a:endParaRPr lang="en-US" altLang="en-US" dirty="0" smtClean="0">
              <a:latin typeface="Arial" pitchFamily="34" charset="0"/>
              <a:ea typeface="ＭＳ Ｐゴシック" pitchFamily="34" charset="-128"/>
            </a:endParaRPr>
          </a:p>
          <a:p>
            <a:pPr eaLnBrk="1" hangingPunct="1"/>
            <a:r>
              <a:rPr lang="en-US" altLang="en-US" dirty="0" smtClean="0">
                <a:latin typeface="Arial" pitchFamily="34" charset="0"/>
                <a:ea typeface="ＭＳ Ｐゴシック" pitchFamily="34" charset="-128"/>
              </a:rPr>
              <a:t>VISUALIZATION AND GRAPHICS</a:t>
            </a:r>
          </a:p>
          <a:p>
            <a:pPr eaLnBrk="1" hangingPunct="1"/>
            <a:r>
              <a:rPr lang="en-US" altLang="en-US" i="1" dirty="0" smtClean="0">
                <a:latin typeface="Arial" pitchFamily="34" charset="0"/>
                <a:ea typeface="ＭＳ Ｐゴシック" pitchFamily="34" charset="-128"/>
              </a:rPr>
              <a:t>Computing is a big part of visualization and imagery. You’ve seen computer-generated graphics in movies and video games. It’s useful in science, too, to picture a problem or process. </a:t>
            </a:r>
          </a:p>
        </p:txBody>
      </p:sp>
    </p:spTree>
    <p:extLst>
      <p:ext uri="{BB962C8B-B14F-4D97-AF65-F5344CB8AC3E}">
        <p14:creationId xmlns:p14="http://schemas.microsoft.com/office/powerpoint/2010/main" val="20871783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Slide Image Placeholder 1"/>
          <p:cNvSpPr>
            <a:spLocks noGrp="1" noRot="1" noChangeAspect="1" noTextEdit="1"/>
          </p:cNvSpPr>
          <p:nvPr>
            <p:ph type="sldImg"/>
          </p:nvPr>
        </p:nvSpPr>
        <p:spPr>
          <a:ln/>
        </p:spPr>
      </p:sp>
      <p:sp>
        <p:nvSpPr>
          <p:cNvPr id="62467" name="Notes Placeholder 2"/>
          <p:cNvSpPr>
            <a:spLocks noGrp="1"/>
          </p:cNvSpPr>
          <p:nvPr>
            <p:ph type="body" idx="1"/>
          </p:nvPr>
        </p:nvSpPr>
        <p:spPr>
          <a:ln/>
        </p:spPr>
        <p:txBody>
          <a:bodyPr/>
          <a:lstStyle/>
          <a:p>
            <a:pPr eaLnBrk="1" hangingPunct="1">
              <a:spcBef>
                <a:spcPct val="0"/>
              </a:spcBef>
              <a:defRPr/>
            </a:pPr>
            <a:r>
              <a:rPr lang="en-US" b="1" dirty="0" smtClean="0">
                <a:solidFill>
                  <a:schemeClr val="tx2"/>
                </a:solidFill>
              </a:rPr>
              <a:t>Computing is at the heart of everything</a:t>
            </a:r>
            <a:endParaRPr lang="en-US" dirty="0" smtClean="0">
              <a:ea typeface="ＭＳ Ｐゴシック" charset="-128"/>
            </a:endParaRPr>
          </a:p>
          <a:p>
            <a:pPr>
              <a:defRPr/>
            </a:pPr>
            <a:r>
              <a:rPr lang="en-US" dirty="0" smtClean="0">
                <a:ea typeface="ＭＳ Ｐゴシック" charset="-128"/>
              </a:rPr>
              <a:t>INFRASTRUCTURE </a:t>
            </a:r>
            <a:r>
              <a:rPr lang="en-US" dirty="0">
                <a:ea typeface="ＭＳ Ｐゴシック" charset="-128"/>
              </a:rPr>
              <a:t>AND </a:t>
            </a:r>
            <a:r>
              <a:rPr lang="en-US" dirty="0" smtClean="0">
                <a:ea typeface="ＭＳ Ｐゴシック" charset="-128"/>
              </a:rPr>
              <a:t>NETWORKS</a:t>
            </a:r>
          </a:p>
          <a:p>
            <a:pPr>
              <a:defRPr/>
            </a:pPr>
            <a:r>
              <a:rPr lang="en-US" i="1" dirty="0" smtClean="0">
                <a:ea typeface="ＭＳ Ｐゴシック" charset="-128"/>
              </a:rPr>
              <a:t>Computing is also the connections, the networks between computers.</a:t>
            </a:r>
            <a:endParaRPr lang="en-US" i="1" dirty="0">
              <a:ea typeface="ＭＳ Ｐゴシック" charset="-128"/>
            </a:endParaRPr>
          </a:p>
        </p:txBody>
      </p:sp>
      <p:sp>
        <p:nvSpPr>
          <p:cNvPr id="70659"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fld id="{A79EAC15-7741-418A-8681-0ED2E2BB7F13}" type="slidenum">
              <a:rPr lang="en-US" altLang="en-US" sz="1200"/>
              <a:pPr/>
              <a:t>9</a:t>
            </a:fld>
            <a:endParaRPr lang="en-US" altLang="en-US" sz="1200"/>
          </a:p>
        </p:txBody>
      </p:sp>
    </p:spTree>
    <p:extLst>
      <p:ext uri="{BB962C8B-B14F-4D97-AF65-F5344CB8AC3E}">
        <p14:creationId xmlns:p14="http://schemas.microsoft.com/office/powerpoint/2010/main" val="13355387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Slide Image Placeholder 1"/>
          <p:cNvSpPr>
            <a:spLocks noGrp="1" noRot="1" noChangeAspect="1" noTextEdit="1"/>
          </p:cNvSpPr>
          <p:nvPr>
            <p:ph type="sldImg"/>
          </p:nvPr>
        </p:nvSpPr>
        <p:spPr>
          <a:ln/>
        </p:spPr>
      </p:sp>
      <p:sp>
        <p:nvSpPr>
          <p:cNvPr id="64515" name="Notes Placeholder 2"/>
          <p:cNvSpPr>
            <a:spLocks noGrp="1"/>
          </p:cNvSpPr>
          <p:nvPr>
            <p:ph type="body" idx="1"/>
          </p:nvPr>
        </p:nvSpPr>
        <p:spPr>
          <a:ln/>
        </p:spPr>
        <p:txBody>
          <a:bodyPr/>
          <a:lstStyle/>
          <a:p>
            <a:pPr>
              <a:defRPr/>
            </a:pPr>
            <a:r>
              <a:rPr lang="en-US" b="1" dirty="0" smtClean="0">
                <a:solidFill>
                  <a:schemeClr val="tx2"/>
                </a:solidFill>
              </a:rPr>
              <a:t>Computing is at the heart of everything</a:t>
            </a:r>
            <a:endParaRPr lang="en-US" b="1" dirty="0" smtClean="0">
              <a:ea typeface="ＭＳ Ｐゴシック" charset="-128"/>
            </a:endParaRPr>
          </a:p>
          <a:p>
            <a:pPr>
              <a:defRPr/>
            </a:pPr>
            <a:endParaRPr lang="en-US" dirty="0" smtClean="0">
              <a:ea typeface="ＭＳ Ｐゴシック" charset="-128"/>
            </a:endParaRPr>
          </a:p>
          <a:p>
            <a:pPr>
              <a:defRPr/>
            </a:pPr>
            <a:r>
              <a:rPr lang="en-US" dirty="0" smtClean="0">
                <a:ea typeface="ＭＳ Ｐゴシック" charset="-128"/>
              </a:rPr>
              <a:t>COMPUTER </a:t>
            </a:r>
            <a:r>
              <a:rPr lang="en-US" dirty="0">
                <a:ea typeface="ＭＳ Ｐゴシック" charset="-128"/>
              </a:rPr>
              <a:t>FORENSICS AND CYBER </a:t>
            </a:r>
            <a:r>
              <a:rPr lang="en-US" dirty="0" smtClean="0">
                <a:ea typeface="ＭＳ Ｐゴシック" charset="-128"/>
              </a:rPr>
              <a:t>SECURITY</a:t>
            </a:r>
          </a:p>
          <a:p>
            <a:pPr>
              <a:defRPr/>
            </a:pPr>
            <a:endParaRPr lang="en-US" dirty="0">
              <a:ea typeface="ＭＳ Ｐゴシック" charset="-128"/>
            </a:endParaRPr>
          </a:p>
          <a:p>
            <a:pPr>
              <a:defRPr/>
            </a:pPr>
            <a:r>
              <a:rPr lang="en-US" dirty="0" smtClean="0">
                <a:ea typeface="ＭＳ Ｐゴシック" charset="-128"/>
              </a:rPr>
              <a:t>Say: </a:t>
            </a:r>
            <a:r>
              <a:rPr lang="en-US" i="1" dirty="0" smtClean="0">
                <a:ea typeface="ＭＳ Ｐゴシック" charset="-128"/>
              </a:rPr>
              <a:t>Lots of people work to keep computers safe from hackers. People also use computers to solve crimes. </a:t>
            </a:r>
            <a:endParaRPr lang="en-US" i="1" dirty="0">
              <a:ea typeface="ＭＳ Ｐゴシック" charset="-128"/>
            </a:endParaRPr>
          </a:p>
        </p:txBody>
      </p:sp>
      <p:sp>
        <p:nvSpPr>
          <p:cNvPr id="71683"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fld id="{2131B708-8388-42EC-89FE-0C2C43901AAE}" type="slidenum">
              <a:rPr lang="en-US" altLang="en-US" sz="1200"/>
              <a:pPr/>
              <a:t>10</a:t>
            </a:fld>
            <a:endParaRPr lang="en-US" altLang="en-US" sz="1200"/>
          </a:p>
        </p:txBody>
      </p:sp>
    </p:spTree>
    <p:extLst>
      <p:ext uri="{BB962C8B-B14F-4D97-AF65-F5344CB8AC3E}">
        <p14:creationId xmlns:p14="http://schemas.microsoft.com/office/powerpoint/2010/main" val="16726354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Slide Image Placeholder 1"/>
          <p:cNvSpPr>
            <a:spLocks noGrp="1" noRot="1" noChangeAspect="1" noTextEdit="1"/>
          </p:cNvSpPr>
          <p:nvPr>
            <p:ph type="sldImg"/>
          </p:nvPr>
        </p:nvSpPr>
        <p:spPr>
          <a:ln/>
        </p:spPr>
      </p:sp>
      <p:sp>
        <p:nvSpPr>
          <p:cNvPr id="72706"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en-US" altLang="en-US" b="1" dirty="0" smtClean="0">
                <a:solidFill>
                  <a:schemeClr val="tx2"/>
                </a:solidFill>
                <a:latin typeface="Arial" pitchFamily="34" charset="0"/>
                <a:ea typeface="ＭＳ Ｐゴシック" pitchFamily="34" charset="-128"/>
              </a:rPr>
              <a:t>Computing is at the heart of everything. </a:t>
            </a:r>
            <a:endParaRPr lang="en-US" altLang="en-US" dirty="0" smtClean="0">
              <a:latin typeface="Arial" pitchFamily="34" charset="0"/>
              <a:ea typeface="ＭＳ Ｐゴシック" pitchFamily="34" charset="-128"/>
            </a:endParaRPr>
          </a:p>
          <a:p>
            <a:r>
              <a:rPr lang="en-US" altLang="en-US" dirty="0" smtClean="0">
                <a:latin typeface="Arial" pitchFamily="34" charset="0"/>
                <a:ea typeface="ＭＳ Ｐゴシック" pitchFamily="34" charset="-128"/>
              </a:rPr>
              <a:t>DESIGN and MODELING</a:t>
            </a:r>
          </a:p>
          <a:p>
            <a:r>
              <a:rPr lang="en-US" altLang="en-US" dirty="0" smtClean="0">
                <a:latin typeface="Arial" pitchFamily="34" charset="0"/>
                <a:ea typeface="ＭＳ Ｐゴシック" pitchFamily="34" charset="-128"/>
              </a:rPr>
              <a:t>Say: </a:t>
            </a:r>
            <a:r>
              <a:rPr lang="en-US" altLang="en-US" i="1" dirty="0" smtClean="0">
                <a:latin typeface="Arial" pitchFamily="34" charset="0"/>
                <a:ea typeface="ＭＳ Ｐゴシック" pitchFamily="34" charset="-128"/>
              </a:rPr>
              <a:t>People in the arts and architecture rely on design software all the time. </a:t>
            </a:r>
          </a:p>
          <a:p>
            <a:r>
              <a:rPr lang="en-US" altLang="en-US" dirty="0" smtClean="0">
                <a:latin typeface="Arial" pitchFamily="34" charset="0"/>
                <a:ea typeface="ＭＳ Ｐゴシック" pitchFamily="34" charset="-128"/>
              </a:rPr>
              <a:t>Say: </a:t>
            </a:r>
            <a:r>
              <a:rPr lang="en-US" altLang="en-US" i="1" dirty="0" smtClean="0">
                <a:latin typeface="Arial" pitchFamily="34" charset="0"/>
                <a:ea typeface="ＭＳ Ｐゴシック" pitchFamily="34" charset="-128"/>
              </a:rPr>
              <a:t>Now let’s talk about how people get into computing</a:t>
            </a:r>
          </a:p>
        </p:txBody>
      </p:sp>
      <p:sp>
        <p:nvSpPr>
          <p:cNvPr id="72707"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fld id="{39715CD6-30C9-495A-A000-5667FC3F105C}" type="slidenum">
              <a:rPr lang="en-US" altLang="en-US" sz="1200"/>
              <a:pPr/>
              <a:t>11</a:t>
            </a:fld>
            <a:endParaRPr lang="en-US" altLang="en-US" sz="1200"/>
          </a:p>
        </p:txBody>
      </p:sp>
    </p:spTree>
    <p:extLst>
      <p:ext uri="{BB962C8B-B14F-4D97-AF65-F5344CB8AC3E}">
        <p14:creationId xmlns:p14="http://schemas.microsoft.com/office/powerpoint/2010/main" val="42768591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 Id="rId3"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emf"/><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BB864B69-9966-B54C-9666-4A42202816B0}" type="datetimeFigureOut">
              <a:rPr lang="en-US" smtClean="0"/>
              <a:t>1/13/16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algn="r" eaLnBrk="1" latinLnBrk="0" hangingPunct="1"/>
            <a:fld id="{8C592886-E571-45D5-8B56-343DC94F8FA6}" type="slidenum">
              <a:rPr kumimoji="0" lang="en-US" smtClean="0"/>
              <a:t>‹#›</a:t>
            </a:fld>
            <a:endParaRPr kumimoji="0" lang="en-US" dirty="0">
              <a:solidFill>
                <a:schemeClr val="tx2">
                  <a:shade val="90000"/>
                </a:schemeClr>
              </a:solidFill>
            </a:endParaRPr>
          </a:p>
        </p:txBody>
      </p:sp>
    </p:spTree>
    <p:extLst>
      <p:ext uri="{BB962C8B-B14F-4D97-AF65-F5344CB8AC3E}">
        <p14:creationId xmlns:p14="http://schemas.microsoft.com/office/powerpoint/2010/main" val="13269437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B864B69-9966-B54C-9666-4A42202816B0}" type="datetimeFigureOut">
              <a:rPr lang="en-US" smtClean="0"/>
              <a:t>1/13/16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F3E81C-A323-B144-AB74-E6CC35B63910}" type="slidenum">
              <a:rPr lang="en-US" smtClean="0"/>
              <a:t>‹#›</a:t>
            </a:fld>
            <a:endParaRPr lang="en-US"/>
          </a:p>
        </p:txBody>
      </p:sp>
    </p:spTree>
    <p:extLst>
      <p:ext uri="{BB962C8B-B14F-4D97-AF65-F5344CB8AC3E}">
        <p14:creationId xmlns:p14="http://schemas.microsoft.com/office/powerpoint/2010/main" val="14210516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B864B69-9966-B54C-9666-4A42202816B0}" type="datetimeFigureOut">
              <a:rPr lang="en-US" smtClean="0"/>
              <a:t>1/13/16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F3E81C-A323-B144-AB74-E6CC35B63910}" type="slidenum">
              <a:rPr lang="en-US" smtClean="0"/>
              <a:t>‹#›</a:t>
            </a:fld>
            <a:endParaRPr lang="en-US"/>
          </a:p>
        </p:txBody>
      </p:sp>
    </p:spTree>
    <p:extLst>
      <p:ext uri="{BB962C8B-B14F-4D97-AF65-F5344CB8AC3E}">
        <p14:creationId xmlns:p14="http://schemas.microsoft.com/office/powerpoint/2010/main" val="15616534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ModuleTitle">
    <p:spTree>
      <p:nvGrpSpPr>
        <p:cNvPr id="1" name=""/>
        <p:cNvGrpSpPr/>
        <p:nvPr/>
      </p:nvGrpSpPr>
      <p:grpSpPr>
        <a:xfrm>
          <a:off x="0" y="0"/>
          <a:ext cx="0" cy="0"/>
          <a:chOff x="0" y="0"/>
          <a:chExt cx="0" cy="0"/>
        </a:xfrm>
      </p:grpSpPr>
      <p:pic>
        <p:nvPicPr>
          <p:cNvPr id="13" name="Picture 12" descr="DA.150522_01_6851-MED.jpg"/>
          <p:cNvPicPr>
            <a:picLocks noChangeAspect="1"/>
          </p:cNvPicPr>
          <p:nvPr userDrawn="1"/>
        </p:nvPicPr>
        <p:blipFill rotWithShape="1">
          <a:blip r:embed="rId2">
            <a:extLst>
              <a:ext uri="{28A0092B-C50C-407E-A947-70E740481C1C}">
                <a14:useLocalDpi xmlns:a14="http://schemas.microsoft.com/office/drawing/2010/main" val="0"/>
              </a:ext>
            </a:extLst>
          </a:blip>
          <a:srcRect l="2206" t="13340" r="2429" b="4420"/>
          <a:stretch/>
        </p:blipFill>
        <p:spPr>
          <a:xfrm>
            <a:off x="0" y="0"/>
            <a:ext cx="9144004" cy="5910046"/>
          </a:xfrm>
          <a:prstGeom prst="rect">
            <a:avLst/>
          </a:prstGeom>
        </p:spPr>
      </p:pic>
      <p:pic>
        <p:nvPicPr>
          <p:cNvPr id="12" name="Picture 11" descr="Charts.png"/>
          <p:cNvPicPr>
            <a:picLocks noChangeAspect="1"/>
          </p:cNvPicPr>
          <p:nvPr userDrawn="1"/>
        </p:nvPicPr>
        <p:blipFill rotWithShape="1">
          <a:blip r:embed="rId3">
            <a:extLst>
              <a:ext uri="{28A0092B-C50C-407E-A947-70E740481C1C}">
                <a14:useLocalDpi xmlns:a14="http://schemas.microsoft.com/office/drawing/2010/main" val="0"/>
              </a:ext>
            </a:extLst>
          </a:blip>
          <a:srcRect l="3996" t="56598" r="63116" b="36270"/>
          <a:stretch/>
        </p:blipFill>
        <p:spPr>
          <a:xfrm>
            <a:off x="1" y="5136688"/>
            <a:ext cx="9144002" cy="1721313"/>
          </a:xfrm>
          <a:prstGeom prst="rect">
            <a:avLst/>
          </a:prstGeom>
        </p:spPr>
      </p:pic>
      <p:sp>
        <p:nvSpPr>
          <p:cNvPr id="5" name="Title 4"/>
          <p:cNvSpPr>
            <a:spLocks noGrp="1"/>
          </p:cNvSpPr>
          <p:nvPr>
            <p:ph type="title"/>
          </p:nvPr>
        </p:nvSpPr>
        <p:spPr>
          <a:xfrm>
            <a:off x="527243" y="5244522"/>
            <a:ext cx="8302993" cy="797870"/>
          </a:xfrm>
          <a:prstGeom prst="rect">
            <a:avLst/>
          </a:prstGeom>
        </p:spPr>
        <p:txBody>
          <a:bodyPr anchor="b" anchorCtr="0">
            <a:normAutofit/>
          </a:bodyPr>
          <a:lstStyle>
            <a:lvl1pPr algn="l">
              <a:lnSpc>
                <a:spcPts val="3700"/>
              </a:lnSpc>
              <a:defRPr lang="en-US" sz="3600" b="1" kern="1200" dirty="0">
                <a:solidFill>
                  <a:schemeClr val="bg1"/>
                </a:solidFill>
                <a:latin typeface="Serifa Std 45 Light" pitchFamily="18" charset="0"/>
                <a:ea typeface="Arial Unicode MS" pitchFamily="34" charset="-128"/>
                <a:cs typeface="Arial" pitchFamily="34" charset="0"/>
              </a:defRPr>
            </a:lvl1pPr>
          </a:lstStyle>
          <a:p>
            <a:r>
              <a:rPr lang="en-US" dirty="0" smtClean="0"/>
              <a:t>Click to edit Master title style</a:t>
            </a:r>
            <a:endParaRPr lang="en-US" dirty="0"/>
          </a:p>
        </p:txBody>
      </p:sp>
      <p:sp>
        <p:nvSpPr>
          <p:cNvPr id="9" name="Text Placeholder 8"/>
          <p:cNvSpPr>
            <a:spLocks noGrp="1"/>
          </p:cNvSpPr>
          <p:nvPr>
            <p:ph type="body" sz="quarter" idx="10"/>
          </p:nvPr>
        </p:nvSpPr>
        <p:spPr>
          <a:xfrm>
            <a:off x="538560" y="6116157"/>
            <a:ext cx="6016504" cy="550862"/>
          </a:xfrm>
          <a:prstGeom prst="rect">
            <a:avLst/>
          </a:prstGeom>
        </p:spPr>
        <p:txBody>
          <a:bodyPr>
            <a:noAutofit/>
          </a:bodyPr>
          <a:lstStyle>
            <a:lvl1pPr marL="0" indent="0">
              <a:buFontTx/>
              <a:buNone/>
              <a:defRPr lang="en-US" sz="3000" b="0" kern="1200" dirty="0">
                <a:solidFill>
                  <a:schemeClr val="bg1"/>
                </a:solidFill>
                <a:latin typeface="Serifa Std 45 Light" pitchFamily="18" charset="0"/>
                <a:ea typeface="Arial Unicode MS" pitchFamily="34" charset="-128"/>
                <a:cs typeface="Arial" pitchFamily="34" charset="0"/>
              </a:defRPr>
            </a:lvl1pPr>
          </a:lstStyle>
          <a:p>
            <a:pPr lvl="0"/>
            <a:r>
              <a:rPr lang="en-US" dirty="0" smtClean="0"/>
              <a:t>Click to edit Master</a:t>
            </a:r>
            <a:endParaRPr lang="en-US" dirty="0"/>
          </a:p>
        </p:txBody>
      </p:sp>
    </p:spTree>
    <p:extLst>
      <p:ext uri="{BB962C8B-B14F-4D97-AF65-F5344CB8AC3E}">
        <p14:creationId xmlns:p14="http://schemas.microsoft.com/office/powerpoint/2010/main" val="2309976278"/>
      </p:ext>
    </p:extLst>
  </p:cSld>
  <p:clrMapOvr>
    <a:masterClrMapping/>
  </p:clrMapOvr>
  <p:timing>
    <p:tnLst>
      <p:par>
        <p:cTn xmlns:p14="http://schemas.microsoft.com/office/powerpoint/2010/mai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ContentTitle">
    <p:spTree>
      <p:nvGrpSpPr>
        <p:cNvPr id="1" name=""/>
        <p:cNvGrpSpPr/>
        <p:nvPr/>
      </p:nvGrpSpPr>
      <p:grpSpPr>
        <a:xfrm>
          <a:off x="0" y="0"/>
          <a:ext cx="0" cy="0"/>
          <a:chOff x="0" y="0"/>
          <a:chExt cx="0" cy="0"/>
        </a:xfrm>
      </p:grpSpPr>
      <p:pic>
        <p:nvPicPr>
          <p:cNvPr id="8" name="Picture 7" descr="design.png"/>
          <p:cNvPicPr>
            <a:picLocks noChangeAspect="1"/>
          </p:cNvPicPr>
          <p:nvPr userDrawn="1"/>
        </p:nvPicPr>
        <p:blipFill rotWithShape="1">
          <a:blip r:embed="rId2" cstate="screen">
            <a:extLst>
              <a:ext uri="{28A0092B-C50C-407E-A947-70E740481C1C}">
                <a14:useLocalDpi xmlns:a14="http://schemas.microsoft.com/office/drawing/2010/main"/>
              </a:ext>
            </a:extLst>
          </a:blip>
          <a:srcRect l="58608" b="43904"/>
          <a:stretch/>
        </p:blipFill>
        <p:spPr>
          <a:xfrm>
            <a:off x="0" y="4334322"/>
            <a:ext cx="2805886" cy="2523678"/>
          </a:xfrm>
          <a:prstGeom prst="rect">
            <a:avLst/>
          </a:prstGeom>
        </p:spPr>
      </p:pic>
      <p:sp>
        <p:nvSpPr>
          <p:cNvPr id="19" name="Content Placeholder 3"/>
          <p:cNvSpPr>
            <a:spLocks noGrp="1"/>
          </p:cNvSpPr>
          <p:nvPr>
            <p:ph sz="half" idx="2"/>
          </p:nvPr>
        </p:nvSpPr>
        <p:spPr>
          <a:xfrm>
            <a:off x="603169" y="1939568"/>
            <a:ext cx="7766131" cy="4132946"/>
          </a:xfrm>
          <a:prstGeom prst="rect">
            <a:avLst/>
          </a:prstGeom>
        </p:spPr>
        <p:txBody>
          <a:bodyPr>
            <a:normAutofit/>
          </a:bodyPr>
          <a:lstStyle>
            <a:lvl1pPr marL="285750" indent="-285750">
              <a:spcBef>
                <a:spcPts val="1600"/>
              </a:spcBef>
              <a:buClr>
                <a:srgbClr val="005480"/>
              </a:buClr>
              <a:buSzPct val="80000"/>
              <a:buFont typeface="Lucida Grande"/>
              <a:buChar char="►"/>
              <a:defRPr sz="1600">
                <a:latin typeface="Arial"/>
                <a:cs typeface="Arial"/>
              </a:defRPr>
            </a:lvl1pPr>
            <a:lvl2pPr marL="571500" indent="-279400">
              <a:spcBef>
                <a:spcPts val="1600"/>
              </a:spcBef>
              <a:buClr>
                <a:srgbClr val="005480"/>
              </a:buClr>
              <a:buSzPct val="60000"/>
              <a:buFont typeface="Lucida Grande"/>
              <a:buChar char="►"/>
              <a:defRPr sz="1600">
                <a:latin typeface="Arial"/>
                <a:cs typeface="Arial"/>
              </a:defRPr>
            </a:lvl2pPr>
            <a:lvl3pPr marL="800100" indent="-228600">
              <a:spcBef>
                <a:spcPts val="1600"/>
              </a:spcBef>
              <a:buClr>
                <a:srgbClr val="005480"/>
              </a:buClr>
              <a:buSzPct val="60000"/>
              <a:buFont typeface="Lucida Grande"/>
              <a:buChar char="►"/>
              <a:defRPr sz="1600">
                <a:latin typeface="Arial"/>
                <a:cs typeface="Arial"/>
              </a:defRPr>
            </a:lvl3pPr>
            <a:lvl4pPr marL="1092200" indent="-292100">
              <a:spcBef>
                <a:spcPts val="1600"/>
              </a:spcBef>
              <a:buClr>
                <a:srgbClr val="005480"/>
              </a:buClr>
              <a:buSzPct val="60000"/>
              <a:buFont typeface="Lucida Grande"/>
              <a:buChar char="►"/>
              <a:defRPr sz="1600">
                <a:latin typeface="Arial"/>
                <a:cs typeface="Arial"/>
              </a:defRPr>
            </a:lvl4pPr>
            <a:lvl5pPr marL="1371600" indent="-279400">
              <a:spcBef>
                <a:spcPts val="1600"/>
              </a:spcBef>
              <a:buClr>
                <a:srgbClr val="005480"/>
              </a:buClr>
              <a:buSzPct val="60000"/>
              <a:buFont typeface="Lucida Grande"/>
              <a:buChar char="►"/>
              <a:defRPr sz="1600">
                <a:latin typeface="Arial"/>
                <a:cs typeface="Arial"/>
              </a:defRPr>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22" name="Picture 21" descr="cbnew_blue_CMYK.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015567" y="6231746"/>
            <a:ext cx="1765298" cy="313900"/>
          </a:xfrm>
          <a:prstGeom prst="rect">
            <a:avLst/>
          </a:prstGeom>
        </p:spPr>
      </p:pic>
      <p:sp>
        <p:nvSpPr>
          <p:cNvPr id="28" name="Slide Number Placeholder 6"/>
          <p:cNvSpPr>
            <a:spLocks noGrp="1"/>
          </p:cNvSpPr>
          <p:nvPr>
            <p:ph type="sldNum" sz="quarter" idx="12"/>
          </p:nvPr>
        </p:nvSpPr>
        <p:spPr>
          <a:xfrm>
            <a:off x="603168" y="6218621"/>
            <a:ext cx="2133600" cy="365125"/>
          </a:xfrm>
          <a:prstGeom prst="rect">
            <a:avLst/>
          </a:prstGeom>
        </p:spPr>
        <p:txBody>
          <a:bodyPr anchor="b" anchorCtr="0"/>
          <a:lstStyle>
            <a:lvl1pPr>
              <a:defRPr sz="1200">
                <a:solidFill>
                  <a:srgbClr val="005480"/>
                </a:solidFill>
                <a:latin typeface="Arial"/>
              </a:defRPr>
            </a:lvl1pPr>
          </a:lstStyle>
          <a:p>
            <a:fld id="{DF625FB1-CAA2-1745-BF48-B99B069FDFDF}" type="slidenum">
              <a:rPr lang="en-US" smtClean="0"/>
              <a:pPr/>
              <a:t>‹#›</a:t>
            </a:fld>
            <a:endParaRPr lang="en-US" dirty="0"/>
          </a:p>
        </p:txBody>
      </p:sp>
      <p:sp>
        <p:nvSpPr>
          <p:cNvPr id="9" name="Title 1"/>
          <p:cNvSpPr>
            <a:spLocks noGrp="1"/>
          </p:cNvSpPr>
          <p:nvPr>
            <p:ph type="title" hasCustomPrompt="1"/>
          </p:nvPr>
        </p:nvSpPr>
        <p:spPr>
          <a:xfrm>
            <a:off x="603168" y="277680"/>
            <a:ext cx="7766132" cy="1352413"/>
          </a:xfrm>
          <a:prstGeom prst="rect">
            <a:avLst/>
          </a:prstGeom>
          <a:ln>
            <a:noFill/>
          </a:ln>
        </p:spPr>
        <p:txBody>
          <a:bodyPr bIns="182880" anchor="b" anchorCtr="0">
            <a:normAutofit/>
          </a:bodyPr>
          <a:lstStyle>
            <a:lvl1pPr algn="l">
              <a:lnSpc>
                <a:spcPts val="4000"/>
              </a:lnSpc>
              <a:defRPr lang="en-US" sz="3800" b="1" kern="1200" dirty="0">
                <a:solidFill>
                  <a:srgbClr val="00547C"/>
                </a:solidFill>
                <a:latin typeface="Serifa Std 45 Light" pitchFamily="18" charset="0"/>
                <a:ea typeface="Arial Unicode MS" pitchFamily="34" charset="-128"/>
                <a:cs typeface="Arial" pitchFamily="34" charset="0"/>
              </a:defRPr>
            </a:lvl1pPr>
          </a:lstStyle>
          <a:p>
            <a:r>
              <a:rPr lang="en-US" dirty="0" err="1" smtClean="0"/>
              <a:t>hsjdfhj</a:t>
            </a:r>
            <a:endParaRPr lang="en-US" dirty="0"/>
          </a:p>
        </p:txBody>
      </p:sp>
      <p:pic>
        <p:nvPicPr>
          <p:cNvPr id="10" name="Picture 9" descr="AP_logo_CMYK.eps"/>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8061181" y="296954"/>
            <a:ext cx="742476" cy="452830"/>
          </a:xfrm>
          <a:prstGeom prst="rect">
            <a:avLst/>
          </a:prstGeom>
        </p:spPr>
      </p:pic>
      <p:cxnSp>
        <p:nvCxnSpPr>
          <p:cNvPr id="12" name="Straight Connector 11"/>
          <p:cNvCxnSpPr/>
          <p:nvPr userDrawn="1"/>
        </p:nvCxnSpPr>
        <p:spPr>
          <a:xfrm>
            <a:off x="603168" y="1646158"/>
            <a:ext cx="7616290" cy="0"/>
          </a:xfrm>
          <a:prstGeom prst="line">
            <a:avLst/>
          </a:prstGeom>
          <a:ln>
            <a:solidFill>
              <a:srgbClr val="073F69"/>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75541339"/>
      </p:ext>
    </p:extLst>
  </p:cSld>
  <p:clrMapOvr>
    <a:masterClrMapping/>
  </p:clrMapOvr>
  <p:timing>
    <p:tnLst>
      <p:par>
        <p:cTn xmlns:p14="http://schemas.microsoft.com/office/powerpoint/2010/mai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3_ModuleTitle">
    <p:spTree>
      <p:nvGrpSpPr>
        <p:cNvPr id="1" name=""/>
        <p:cNvGrpSpPr/>
        <p:nvPr/>
      </p:nvGrpSpPr>
      <p:grpSpPr>
        <a:xfrm>
          <a:off x="0" y="0"/>
          <a:ext cx="0" cy="0"/>
          <a:chOff x="0" y="0"/>
          <a:chExt cx="0" cy="0"/>
        </a:xfrm>
      </p:grpSpPr>
    </p:spTree>
    <p:extLst>
      <p:ext uri="{BB962C8B-B14F-4D97-AF65-F5344CB8AC3E}">
        <p14:creationId xmlns:p14="http://schemas.microsoft.com/office/powerpoint/2010/main" val="1112765896"/>
      </p:ext>
    </p:extLst>
  </p:cSld>
  <p:clrMapOvr>
    <a:masterClrMapping/>
  </p:clrMapOvr>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B864B69-9966-B54C-9666-4A42202816B0}" type="datetimeFigureOut">
              <a:rPr lang="en-US" smtClean="0"/>
              <a:t>1/13/16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F3E81C-A323-B144-AB74-E6CC35B63910}" type="slidenum">
              <a:rPr lang="en-US" smtClean="0"/>
              <a:t>‹#›</a:t>
            </a:fld>
            <a:endParaRPr lang="en-US"/>
          </a:p>
        </p:txBody>
      </p:sp>
    </p:spTree>
    <p:extLst>
      <p:ext uri="{BB962C8B-B14F-4D97-AF65-F5344CB8AC3E}">
        <p14:creationId xmlns:p14="http://schemas.microsoft.com/office/powerpoint/2010/main" val="27231351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B864B69-9966-B54C-9666-4A42202816B0}" type="datetimeFigureOut">
              <a:rPr lang="en-US" smtClean="0"/>
              <a:t>1/13/16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F3E81C-A323-B144-AB74-E6CC35B63910}" type="slidenum">
              <a:rPr lang="en-US" smtClean="0"/>
              <a:t>‹#›</a:t>
            </a:fld>
            <a:endParaRPr lang="en-US"/>
          </a:p>
        </p:txBody>
      </p:sp>
    </p:spTree>
    <p:extLst>
      <p:ext uri="{BB962C8B-B14F-4D97-AF65-F5344CB8AC3E}">
        <p14:creationId xmlns:p14="http://schemas.microsoft.com/office/powerpoint/2010/main" val="25719261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BB864B69-9966-B54C-9666-4A42202816B0}" type="datetimeFigureOut">
              <a:rPr lang="en-US" smtClean="0"/>
              <a:t>1/13/16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0F3E81C-A323-B144-AB74-E6CC35B63910}" type="slidenum">
              <a:rPr lang="en-US" smtClean="0"/>
              <a:t>‹#›</a:t>
            </a:fld>
            <a:endParaRPr lang="en-US"/>
          </a:p>
        </p:txBody>
      </p:sp>
    </p:spTree>
    <p:extLst>
      <p:ext uri="{BB962C8B-B14F-4D97-AF65-F5344CB8AC3E}">
        <p14:creationId xmlns:p14="http://schemas.microsoft.com/office/powerpoint/2010/main" val="28954237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BB864B69-9966-B54C-9666-4A42202816B0}" type="datetimeFigureOut">
              <a:rPr lang="en-US" smtClean="0"/>
              <a:t>1/13/16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0F3E81C-A323-B144-AB74-E6CC35B63910}" type="slidenum">
              <a:rPr lang="en-US" smtClean="0"/>
              <a:t>‹#›</a:t>
            </a:fld>
            <a:endParaRPr lang="en-US"/>
          </a:p>
        </p:txBody>
      </p:sp>
    </p:spTree>
    <p:extLst>
      <p:ext uri="{BB962C8B-B14F-4D97-AF65-F5344CB8AC3E}">
        <p14:creationId xmlns:p14="http://schemas.microsoft.com/office/powerpoint/2010/main" val="14503072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BB864B69-9966-B54C-9666-4A42202816B0}" type="datetimeFigureOut">
              <a:rPr lang="en-US" smtClean="0"/>
              <a:t>1/13/16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0F3E81C-A323-B144-AB74-E6CC35B63910}" type="slidenum">
              <a:rPr lang="en-US" smtClean="0"/>
              <a:t>‹#›</a:t>
            </a:fld>
            <a:endParaRPr lang="en-US"/>
          </a:p>
        </p:txBody>
      </p:sp>
    </p:spTree>
    <p:extLst>
      <p:ext uri="{BB962C8B-B14F-4D97-AF65-F5344CB8AC3E}">
        <p14:creationId xmlns:p14="http://schemas.microsoft.com/office/powerpoint/2010/main" val="363226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B864B69-9966-B54C-9666-4A42202816B0}" type="datetimeFigureOut">
              <a:rPr lang="en-US" smtClean="0"/>
              <a:t>1/13/16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0F3E81C-A323-B144-AB74-E6CC35B63910}" type="slidenum">
              <a:rPr lang="en-US" smtClean="0"/>
              <a:t>‹#›</a:t>
            </a:fld>
            <a:endParaRPr lang="en-US"/>
          </a:p>
        </p:txBody>
      </p:sp>
    </p:spTree>
    <p:extLst>
      <p:ext uri="{BB962C8B-B14F-4D97-AF65-F5344CB8AC3E}">
        <p14:creationId xmlns:p14="http://schemas.microsoft.com/office/powerpoint/2010/main" val="30547187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B864B69-9966-B54C-9666-4A42202816B0}" type="datetimeFigureOut">
              <a:rPr lang="en-US" smtClean="0"/>
              <a:t>1/13/16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754ED01-E2A0-4C1E-8E21-014B99041579}" type="slidenum">
              <a:rPr lang="en-US" smtClean="0"/>
              <a:pPr/>
              <a:t>‹#›</a:t>
            </a:fld>
            <a:endParaRPr lang="en-US" dirty="0"/>
          </a:p>
        </p:txBody>
      </p:sp>
    </p:spTree>
    <p:extLst>
      <p:ext uri="{BB962C8B-B14F-4D97-AF65-F5344CB8AC3E}">
        <p14:creationId xmlns:p14="http://schemas.microsoft.com/office/powerpoint/2010/main" val="19519610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B864B69-9966-B54C-9666-4A42202816B0}" type="datetimeFigureOut">
              <a:rPr lang="en-US" smtClean="0"/>
              <a:t>1/13/16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0F3E81C-A323-B144-AB74-E6CC35B63910}" type="slidenum">
              <a:rPr lang="en-US" smtClean="0"/>
              <a:t>‹#›</a:t>
            </a:fld>
            <a:endParaRPr lang="en-US"/>
          </a:p>
        </p:txBody>
      </p:sp>
    </p:spTree>
    <p:extLst>
      <p:ext uri="{BB962C8B-B14F-4D97-AF65-F5344CB8AC3E}">
        <p14:creationId xmlns:p14="http://schemas.microsoft.com/office/powerpoint/2010/main" val="910583356"/>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B864B69-9966-B54C-9666-4A42202816B0}" type="datetimeFigureOut">
              <a:rPr lang="en-US" smtClean="0"/>
              <a:t>1/13/16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0F3E81C-A323-B144-AB74-E6CC35B63910}" type="slidenum">
              <a:rPr lang="en-US" smtClean="0"/>
              <a:t>‹#›</a:t>
            </a:fld>
            <a:endParaRPr lang="en-US"/>
          </a:p>
        </p:txBody>
      </p:sp>
    </p:spTree>
    <p:extLst>
      <p:ext uri="{BB962C8B-B14F-4D97-AF65-F5344CB8AC3E}">
        <p14:creationId xmlns:p14="http://schemas.microsoft.com/office/powerpoint/2010/main" val="4235170903"/>
      </p:ext>
    </p:extLst>
  </p:cSld>
  <p:clrMap bg1="lt1" tx1="dk1" bg2="lt2" tx2="dk2" accent1="accent1" accent2="accent2" accent3="accent3" accent4="accent4" accent5="accent5" accent6="accent6" hlink="hlink" folHlink="folHlink"/>
  <p:sldLayoutIdLst>
    <p:sldLayoutId id="2147483821" r:id="rId1"/>
    <p:sldLayoutId id="2147483822" r:id="rId2"/>
    <p:sldLayoutId id="2147483823" r:id="rId3"/>
    <p:sldLayoutId id="2147483824" r:id="rId4"/>
    <p:sldLayoutId id="2147483825" r:id="rId5"/>
    <p:sldLayoutId id="2147483826" r:id="rId6"/>
    <p:sldLayoutId id="2147483827" r:id="rId7"/>
    <p:sldLayoutId id="2147483828" r:id="rId8"/>
    <p:sldLayoutId id="2147483829" r:id="rId9"/>
    <p:sldLayoutId id="2147483830" r:id="rId10"/>
    <p:sldLayoutId id="2147483831" r:id="rId11"/>
    <p:sldLayoutId id="2147483832" r:id="rId12"/>
    <p:sldLayoutId id="2147483833" r:id="rId13"/>
    <p:sldLayoutId id="2147483834" r:id="rId14"/>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0.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1.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oleObject" Target="../embeddings/oleObject1.bin"/><Relationship Id="rId4" Type="http://schemas.openxmlformats.org/officeDocument/2006/relationships/image" Target="../media/image22.emf"/><Relationship Id="rId5" Type="http://schemas.openxmlformats.org/officeDocument/2006/relationships/image" Target="../media/image23.png"/><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7.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1.gif"/><Relationship Id="rId1" Type="http://schemas.openxmlformats.org/officeDocument/2006/relationships/slideLayout" Target="../slideLayouts/slideLayout2.xml"/><Relationship Id="rId2" Type="http://schemas.openxmlformats.org/officeDocument/2006/relationships/image" Target="../media/image29.png"/></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33.png"/><Relationship Id="rId1" Type="http://schemas.openxmlformats.org/officeDocument/2006/relationships/slideLayout" Target="../slideLayouts/slideLayout12.xml"/><Relationship Id="rId2" Type="http://schemas.openxmlformats.org/officeDocument/2006/relationships/notesSlide" Target="../notesSlides/notesSlide1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hyperlink" Target="https://www.youtube.com/watch?v=Bwiln7v0fdc" TargetMode="External"/><Relationship Id="rId3" Type="http://schemas.openxmlformats.org/officeDocument/2006/relationships/hyperlink" Target="https://www.youtube.com/watch?v=5oHe0ozN7Oc"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8.png"/></Relationships>
</file>

<file path=ppt/slides/_rels/slide30.xml.rels><?xml version="1.0" encoding="UTF-8" standalone="yes"?>
<Relationships xmlns="http://schemas.openxmlformats.org/package/2006/relationships"><Relationship Id="rId3" Type="http://schemas.openxmlformats.org/officeDocument/2006/relationships/hyperlink" Target="https://www.youtube.com/watch?v=S1vFrz4NETg" TargetMode="External"/><Relationship Id="rId4" Type="http://schemas.openxmlformats.org/officeDocument/2006/relationships/hyperlink" Target="https://www.youtube.com/watch?v=RYtPchjqmx8" TargetMode="External"/><Relationship Id="rId1" Type="http://schemas.openxmlformats.org/officeDocument/2006/relationships/slideLayout" Target="../slideLayouts/slideLayout13.xml"/><Relationship Id="rId2" Type="http://schemas.openxmlformats.org/officeDocument/2006/relationships/notesSlide" Target="../notesSlides/notesSlide2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s>
</file>

<file path=ppt/slides/_rels/slide33.xml.rels><?xml version="1.0" encoding="UTF-8" standalone="yes"?>
<Relationships xmlns="http://schemas.openxmlformats.org/package/2006/relationships"><Relationship Id="rId3" Type="http://schemas.openxmlformats.org/officeDocument/2006/relationships/image" Target="../media/image34.jpeg"/><Relationship Id="rId4" Type="http://schemas.openxmlformats.org/officeDocument/2006/relationships/image" Target="../media/image35.jpeg"/><Relationship Id="rId5" Type="http://schemas.openxmlformats.org/officeDocument/2006/relationships/image" Target="../media/image36.jpeg"/><Relationship Id="rId1" Type="http://schemas.openxmlformats.org/officeDocument/2006/relationships/slideLayout" Target="../slideLayouts/slideLayout13.xml"/><Relationship Id="rId2" Type="http://schemas.openxmlformats.org/officeDocument/2006/relationships/notesSlide" Target="../notesSlides/notesSlide22.xml"/></Relationships>
</file>

<file path=ppt/slides/_rels/slide34.xml.rels><?xml version="1.0" encoding="UTF-8" standalone="yes"?>
<Relationships xmlns="http://schemas.openxmlformats.org/package/2006/relationships"><Relationship Id="rId3" Type="http://schemas.openxmlformats.org/officeDocument/2006/relationships/image" Target="../media/image37.jpg"/><Relationship Id="rId4" Type="http://schemas.openxmlformats.org/officeDocument/2006/relationships/image" Target="../media/image38.jpg"/><Relationship Id="rId5" Type="http://schemas.openxmlformats.org/officeDocument/2006/relationships/image" Target="../media/image39.jpeg"/><Relationship Id="rId1" Type="http://schemas.openxmlformats.org/officeDocument/2006/relationships/slideLayout" Target="../slideLayouts/slideLayout13.xml"/><Relationship Id="rId2" Type="http://schemas.openxmlformats.org/officeDocument/2006/relationships/notesSlide" Target="../notesSlides/notesSlide2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xml"/></Relationships>
</file>

<file path=ppt/slides/_rels/slide39.xml.rels><?xml version="1.0" encoding="UTF-8" standalone="yes"?>
<Relationships xmlns="http://schemas.openxmlformats.org/package/2006/relationships"><Relationship Id="rId3" Type="http://schemas.openxmlformats.org/officeDocument/2006/relationships/image" Target="../media/image40.jpeg"/><Relationship Id="rId4" Type="http://schemas.openxmlformats.org/officeDocument/2006/relationships/image" Target="../media/image32.png"/><Relationship Id="rId5" Type="http://schemas.openxmlformats.org/officeDocument/2006/relationships/image" Target="../media/image41.png"/><Relationship Id="rId1" Type="http://schemas.openxmlformats.org/officeDocument/2006/relationships/slideLayout" Target="../slideLayouts/slideLayout14.xml"/><Relationship Id="rId2" Type="http://schemas.openxmlformats.org/officeDocument/2006/relationships/notesSlide" Target="../notesSlides/notesSlide2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2.jpeg"/><Relationship Id="rId4" Type="http://schemas.openxmlformats.org/officeDocument/2006/relationships/image" Target="../media/image43.png"/><Relationship Id="rId5" Type="http://schemas.openxmlformats.org/officeDocument/2006/relationships/image" Target="../media/image44.jpeg"/><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 Id="rId6" Type="http://schemas.openxmlformats.org/officeDocument/2006/relationships/image" Target="../media/image12.jpeg"/><Relationship Id="rId7" Type="http://schemas.openxmlformats.org/officeDocument/2006/relationships/image" Target="../media/image13.jpe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5.jpeg"/><Relationship Id="rId4" Type="http://schemas.openxmlformats.org/officeDocument/2006/relationships/image" Target="../media/image16.jpeg"/><Relationship Id="rId5" Type="http://schemas.openxmlformats.org/officeDocument/2006/relationships/image" Target="../media/image17.jpeg"/><Relationship Id="rId6" Type="http://schemas.openxmlformats.org/officeDocument/2006/relationships/image" Target="../media/image18.jpe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9.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1028" name="Picture 4" descr="http://csinquiry.org/images/CSAbig.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1439" y="0"/>
            <a:ext cx="9387839" cy="58674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714221" y="5562600"/>
            <a:ext cx="5776518" cy="1107996"/>
          </a:xfrm>
          <a:prstGeom prst="rect">
            <a:avLst/>
          </a:prstGeom>
          <a:noFill/>
        </p:spPr>
        <p:txBody>
          <a:bodyPr wrap="none" rtlCol="0">
            <a:spAutoFit/>
          </a:bodyPr>
          <a:lstStyle/>
          <a:p>
            <a:r>
              <a:rPr lang="en-US" sz="6600" b="1" dirty="0" smtClean="0">
                <a:solidFill>
                  <a:schemeClr val="tx2">
                    <a:lumMod val="60000"/>
                    <a:lumOff val="40000"/>
                  </a:schemeClr>
                </a:solidFill>
              </a:rPr>
              <a:t>CSINQUIRY.ORG</a:t>
            </a:r>
            <a:endParaRPr lang="en-US" sz="6600" b="1" dirty="0">
              <a:solidFill>
                <a:schemeClr val="tx2">
                  <a:lumMod val="60000"/>
                  <a:lumOff val="40000"/>
                </a:schemeClr>
              </a:solidFill>
            </a:endParaRPr>
          </a:p>
        </p:txBody>
      </p:sp>
    </p:spTree>
    <p:extLst>
      <p:ext uri="{BB962C8B-B14F-4D97-AF65-F5344CB8AC3E}">
        <p14:creationId xmlns:p14="http://schemas.microsoft.com/office/powerpoint/2010/main" val="2734027064"/>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Title 5"/>
          <p:cNvSpPr>
            <a:spLocks noGrp="1"/>
          </p:cNvSpPr>
          <p:nvPr>
            <p:ph type="title"/>
          </p:nvPr>
        </p:nvSpPr>
        <p:spPr>
          <a:xfrm>
            <a:off x="0" y="228600"/>
            <a:ext cx="9144000" cy="1143000"/>
          </a:xfrm>
        </p:spPr>
        <p:txBody>
          <a:bodyPr>
            <a:normAutofit fontScale="90000"/>
          </a:bodyPr>
          <a:lstStyle/>
          <a:p>
            <a:pPr algn="l"/>
            <a:r>
              <a:rPr lang="en-US" altLang="en-US" smtClean="0"/>
              <a:t>Computer Science is</a:t>
            </a:r>
            <a:br>
              <a:rPr lang="en-US" altLang="en-US" smtClean="0"/>
            </a:br>
            <a:r>
              <a:rPr lang="en-US" altLang="en-US" sz="4000" i="1" smtClean="0"/>
              <a:t>Computer Forensics </a:t>
            </a:r>
            <a:r>
              <a:rPr lang="en-US" altLang="en-US" sz="3200" i="1" smtClean="0"/>
              <a:t>and </a:t>
            </a:r>
            <a:r>
              <a:rPr lang="en-US" altLang="en-US" sz="4000" i="1" smtClean="0"/>
              <a:t>Cyber Security</a:t>
            </a:r>
          </a:p>
        </p:txBody>
      </p:sp>
      <p:sp>
        <p:nvSpPr>
          <p:cNvPr id="43010" name="Text Box 5"/>
          <p:cNvSpPr txBox="1">
            <a:spLocks noChangeArrowheads="1"/>
          </p:cNvSpPr>
          <p:nvPr/>
        </p:nvSpPr>
        <p:spPr bwMode="auto">
          <a:xfrm>
            <a:off x="152400" y="2092325"/>
            <a:ext cx="2362200" cy="430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spcBef>
                <a:spcPct val="50000"/>
              </a:spcBef>
            </a:pPr>
            <a:r>
              <a:rPr lang="en-US" altLang="en-US" sz="2800" b="1"/>
              <a:t>Do you want to help:</a:t>
            </a:r>
            <a:endParaRPr lang="en-US" altLang="en-US"/>
          </a:p>
          <a:p>
            <a:pPr>
              <a:spcBef>
                <a:spcPct val="50000"/>
              </a:spcBef>
            </a:pPr>
            <a:r>
              <a:rPr lang="en-US" altLang="en-US" sz="2800"/>
              <a:t>Solve crime? </a:t>
            </a:r>
          </a:p>
          <a:p>
            <a:pPr>
              <a:spcBef>
                <a:spcPct val="50000"/>
              </a:spcBef>
            </a:pPr>
            <a:r>
              <a:rPr lang="en-US" altLang="en-US" sz="2800"/>
              <a:t>Keep us safe?</a:t>
            </a:r>
          </a:p>
          <a:p>
            <a:pPr>
              <a:spcBef>
                <a:spcPct val="50000"/>
              </a:spcBef>
            </a:pPr>
            <a:r>
              <a:rPr lang="en-US" altLang="en-US" sz="2800"/>
              <a:t>Secure information?</a:t>
            </a:r>
          </a:p>
          <a:p>
            <a:pPr>
              <a:spcBef>
                <a:spcPct val="50000"/>
              </a:spcBef>
              <a:buFont typeface="Wingdings 2" pitchFamily="18" charset="2"/>
              <a:buNone/>
            </a:pPr>
            <a:endParaRPr lang="en-US" altLang="en-US"/>
          </a:p>
        </p:txBody>
      </p:sp>
      <p:pic>
        <p:nvPicPr>
          <p:cNvPr id="43011" name="Picture 5" descr="computer-securit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590800" y="1752600"/>
            <a:ext cx="6434138" cy="482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52700742"/>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Title 5"/>
          <p:cNvSpPr>
            <a:spLocks noGrp="1"/>
          </p:cNvSpPr>
          <p:nvPr>
            <p:ph type="title"/>
          </p:nvPr>
        </p:nvSpPr>
        <p:spPr>
          <a:xfrm>
            <a:off x="152400" y="152400"/>
            <a:ext cx="9144000" cy="1143000"/>
          </a:xfrm>
        </p:spPr>
        <p:txBody>
          <a:bodyPr>
            <a:normAutofit fontScale="90000"/>
          </a:bodyPr>
          <a:lstStyle/>
          <a:p>
            <a:pPr algn="l"/>
            <a:r>
              <a:rPr lang="en-US" altLang="en-US" smtClean="0"/>
              <a:t>Computer Science is</a:t>
            </a:r>
            <a:br>
              <a:rPr lang="en-US" altLang="en-US" smtClean="0"/>
            </a:br>
            <a:r>
              <a:rPr lang="en-US" altLang="en-US" smtClean="0"/>
              <a:t>  </a:t>
            </a:r>
            <a:r>
              <a:rPr lang="en-US" altLang="en-US" i="1" smtClean="0"/>
              <a:t>Design</a:t>
            </a:r>
            <a:endParaRPr lang="en-US" altLang="en-US" sz="4000" i="1" smtClean="0"/>
          </a:p>
        </p:txBody>
      </p:sp>
      <p:sp>
        <p:nvSpPr>
          <p:cNvPr id="44034" name="Text Box 5"/>
          <p:cNvSpPr txBox="1">
            <a:spLocks noChangeArrowheads="1"/>
          </p:cNvSpPr>
          <p:nvPr/>
        </p:nvSpPr>
        <p:spPr bwMode="auto">
          <a:xfrm>
            <a:off x="76200" y="1768475"/>
            <a:ext cx="2133600" cy="440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spcBef>
                <a:spcPct val="50000"/>
              </a:spcBef>
            </a:pPr>
            <a:r>
              <a:rPr lang="en-US" altLang="en-US" sz="2800" b="1"/>
              <a:t>Do you want to: </a:t>
            </a:r>
          </a:p>
          <a:p>
            <a:pPr>
              <a:spcBef>
                <a:spcPct val="50000"/>
              </a:spcBef>
            </a:pPr>
            <a:r>
              <a:rPr lang="en-US" altLang="en-US" sz="2800"/>
              <a:t>Make models? </a:t>
            </a:r>
          </a:p>
          <a:p>
            <a:pPr>
              <a:spcBef>
                <a:spcPct val="50000"/>
              </a:spcBef>
            </a:pPr>
            <a:r>
              <a:rPr lang="en-US" altLang="en-US" sz="2800"/>
              <a:t>Design cars, houses, fashion, anything?</a:t>
            </a:r>
            <a:endParaRPr lang="en-US" altLang="en-US"/>
          </a:p>
        </p:txBody>
      </p:sp>
      <p:pic>
        <p:nvPicPr>
          <p:cNvPr id="44035" name="Picture 2" descr="DotDiva_DesignFlickr.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05000" y="1600200"/>
            <a:ext cx="6750050" cy="449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84803125"/>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Is Computer Science for me?</a:t>
            </a:r>
            <a:endParaRPr lang="en-US" dirty="0"/>
          </a:p>
        </p:txBody>
      </p:sp>
      <p:sp>
        <p:nvSpPr>
          <p:cNvPr id="3" name="Content Placeholder 2"/>
          <p:cNvSpPr>
            <a:spLocks noGrp="1"/>
          </p:cNvSpPr>
          <p:nvPr>
            <p:ph idx="1"/>
          </p:nvPr>
        </p:nvSpPr>
        <p:spPr>
          <a:xfrm>
            <a:off x="457200" y="1600200"/>
            <a:ext cx="8229600" cy="4904696"/>
          </a:xfrm>
        </p:spPr>
        <p:txBody>
          <a:bodyPr>
            <a:normAutofit fontScale="92500" lnSpcReduction="20000"/>
          </a:bodyPr>
          <a:lstStyle/>
          <a:p>
            <a:r>
              <a:rPr lang="en-US" dirty="0" smtClean="0"/>
              <a:t>Creative</a:t>
            </a:r>
          </a:p>
          <a:p>
            <a:r>
              <a:rPr lang="en-US" dirty="0"/>
              <a:t>Language </a:t>
            </a:r>
            <a:r>
              <a:rPr lang="en-US" dirty="0" smtClean="0"/>
              <a:t>skills</a:t>
            </a:r>
          </a:p>
          <a:p>
            <a:r>
              <a:rPr lang="en-US" dirty="0"/>
              <a:t>Logical/mathematical</a:t>
            </a:r>
          </a:p>
          <a:p>
            <a:r>
              <a:rPr lang="en-US" dirty="0" smtClean="0"/>
              <a:t>Like technology</a:t>
            </a:r>
          </a:p>
          <a:p>
            <a:r>
              <a:rPr lang="en-US" dirty="0" smtClean="0"/>
              <a:t>Have multiple interests</a:t>
            </a:r>
          </a:p>
          <a:p>
            <a:r>
              <a:rPr lang="en-US" dirty="0"/>
              <a:t>Like understanding how things work/curious</a:t>
            </a:r>
          </a:p>
          <a:p>
            <a:r>
              <a:rPr lang="en-US" dirty="0" smtClean="0"/>
              <a:t>Don’t give up easily/challenge yourself</a:t>
            </a:r>
          </a:p>
          <a:p>
            <a:r>
              <a:rPr lang="en-US" dirty="0" smtClean="0"/>
              <a:t>Calm under stress</a:t>
            </a:r>
          </a:p>
          <a:p>
            <a:r>
              <a:rPr lang="en-US" dirty="0" smtClean="0"/>
              <a:t>Like working with others</a:t>
            </a:r>
          </a:p>
          <a:p>
            <a:r>
              <a:rPr lang="en-US" dirty="0" smtClean="0"/>
              <a:t>Global mindset</a:t>
            </a:r>
            <a:endParaRPr lang="en-US" dirty="0"/>
          </a:p>
        </p:txBody>
      </p:sp>
    </p:spTree>
    <p:extLst>
      <p:ext uri="{BB962C8B-B14F-4D97-AF65-F5344CB8AC3E}">
        <p14:creationId xmlns:p14="http://schemas.microsoft.com/office/powerpoint/2010/main" val="13732417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Focus on Computer Science</a:t>
            </a:r>
            <a:endParaRPr lang="en-US" dirty="0"/>
          </a:p>
        </p:txBody>
      </p:sp>
      <p:sp>
        <p:nvSpPr>
          <p:cNvPr id="3" name="Content Placeholder 2"/>
          <p:cNvSpPr>
            <a:spLocks noGrp="1"/>
          </p:cNvSpPr>
          <p:nvPr>
            <p:ph sz="quarter" idx="1"/>
          </p:nvPr>
        </p:nvSpPr>
        <p:spPr/>
        <p:txBody>
          <a:bodyPr>
            <a:normAutofit fontScale="85000" lnSpcReduction="10000"/>
          </a:bodyPr>
          <a:lstStyle/>
          <a:p>
            <a:pPr marL="0" indent="0">
              <a:buNone/>
            </a:pPr>
            <a:r>
              <a:rPr lang="en-US" dirty="0" smtClean="0"/>
              <a:t>Themes and Practices:</a:t>
            </a:r>
          </a:p>
          <a:p>
            <a:r>
              <a:rPr lang="en-US" sz="2800" dirty="0">
                <a:latin typeface="Consolas" pitchFamily="49" charset="0"/>
                <a:cs typeface="Consolas" pitchFamily="49" charset="0"/>
              </a:rPr>
              <a:t>The creative nature of computing </a:t>
            </a:r>
          </a:p>
          <a:p>
            <a:r>
              <a:rPr lang="en-US" sz="2800" dirty="0">
                <a:latin typeface="Consolas" pitchFamily="49" charset="0"/>
                <a:cs typeface="Consolas" pitchFamily="49" charset="0"/>
              </a:rPr>
              <a:t>Technology as a tool for solving problems </a:t>
            </a:r>
          </a:p>
          <a:p>
            <a:r>
              <a:rPr lang="en-US" sz="2800" dirty="0">
                <a:latin typeface="Consolas" pitchFamily="49" charset="0"/>
                <a:cs typeface="Consolas" pitchFamily="49" charset="0"/>
              </a:rPr>
              <a:t>The relevance of computer science and its impact on society </a:t>
            </a:r>
          </a:p>
          <a:p>
            <a:pPr marL="0" indent="0">
              <a:buNone/>
            </a:pPr>
            <a:endParaRPr lang="en-US" dirty="0" smtClean="0"/>
          </a:p>
          <a:p>
            <a:pPr marL="0" indent="0">
              <a:buNone/>
            </a:pPr>
            <a:r>
              <a:rPr lang="en-US" dirty="0" smtClean="0"/>
              <a:t>Current courses available @ Galileo:</a:t>
            </a:r>
          </a:p>
          <a:p>
            <a:r>
              <a:rPr lang="en-US" b="1" dirty="0"/>
              <a:t>Exploring Computer Science, mainly 10</a:t>
            </a:r>
            <a:r>
              <a:rPr lang="en-US" b="1" baseline="30000" dirty="0"/>
              <a:t>th</a:t>
            </a:r>
            <a:r>
              <a:rPr lang="en-US" b="1" dirty="0"/>
              <a:t> grade</a:t>
            </a:r>
          </a:p>
          <a:p>
            <a:r>
              <a:rPr lang="en-US" b="1" dirty="0" smtClean="0"/>
              <a:t>AP </a:t>
            </a:r>
            <a:r>
              <a:rPr lang="en-US" b="1" dirty="0"/>
              <a:t>Computer Science Principles, mainly 11</a:t>
            </a:r>
            <a:r>
              <a:rPr lang="en-US" b="1" baseline="30000" dirty="0"/>
              <a:t>th</a:t>
            </a:r>
            <a:r>
              <a:rPr lang="en-US" b="1" dirty="0"/>
              <a:t> grade </a:t>
            </a:r>
          </a:p>
          <a:p>
            <a:r>
              <a:rPr lang="en-US" b="1" dirty="0"/>
              <a:t>AP Computer Science A, mainly 12</a:t>
            </a:r>
            <a:r>
              <a:rPr lang="en-US" b="1" baseline="30000" dirty="0"/>
              <a:t>th</a:t>
            </a:r>
            <a:r>
              <a:rPr lang="en-US" b="1" dirty="0"/>
              <a:t> grade</a:t>
            </a:r>
          </a:p>
          <a:p>
            <a:pPr marL="0" indent="0">
              <a:buNone/>
            </a:pPr>
            <a:endParaRPr lang="en-US" dirty="0"/>
          </a:p>
        </p:txBody>
      </p:sp>
    </p:spTree>
    <p:extLst>
      <p:ext uri="{BB962C8B-B14F-4D97-AF65-F5344CB8AC3E}">
        <p14:creationId xmlns:p14="http://schemas.microsoft.com/office/powerpoint/2010/main" val="1357966413"/>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Contact Info</a:t>
            </a:r>
            <a:endParaRPr lang="en-US" dirty="0"/>
          </a:p>
        </p:txBody>
      </p:sp>
      <p:sp>
        <p:nvSpPr>
          <p:cNvPr id="3" name="Content Placeholder 2"/>
          <p:cNvSpPr>
            <a:spLocks noGrp="1"/>
          </p:cNvSpPr>
          <p:nvPr>
            <p:ph sz="quarter" idx="1"/>
          </p:nvPr>
        </p:nvSpPr>
        <p:spPr/>
        <p:txBody>
          <a:bodyPr>
            <a:normAutofit/>
          </a:bodyPr>
          <a:lstStyle/>
          <a:p>
            <a:r>
              <a:rPr lang="en-US" dirty="0" smtClean="0"/>
              <a:t>Lead Instructor</a:t>
            </a:r>
            <a:r>
              <a:rPr lang="en-US" dirty="0"/>
              <a:t>: </a:t>
            </a:r>
            <a:r>
              <a:rPr lang="en-US" b="1" dirty="0"/>
              <a:t>Mr. Danny Tan</a:t>
            </a:r>
            <a:r>
              <a:rPr lang="en-US" dirty="0"/>
              <a:t/>
            </a:r>
            <a:br>
              <a:rPr lang="en-US" dirty="0"/>
            </a:br>
            <a:r>
              <a:rPr lang="en-US" dirty="0"/>
              <a:t>Email: </a:t>
            </a:r>
            <a:r>
              <a:rPr lang="en-US" b="1" dirty="0" err="1"/>
              <a:t>tand</a:t>
            </a:r>
            <a:r>
              <a:rPr lang="en-US" b="1" dirty="0" err="1" smtClean="0"/>
              <a:t>@sfusd.edu</a:t>
            </a:r>
            <a:r>
              <a:rPr lang="en-US" dirty="0"/>
              <a:t/>
            </a:r>
            <a:br>
              <a:rPr lang="en-US" dirty="0"/>
            </a:br>
            <a:r>
              <a:rPr lang="en-US" dirty="0"/>
              <a:t>Phone: </a:t>
            </a:r>
            <a:r>
              <a:rPr lang="en-US" b="1" dirty="0"/>
              <a:t>415-749-3430 ext. </a:t>
            </a:r>
            <a:r>
              <a:rPr lang="en-US" b="1" dirty="0" smtClean="0"/>
              <a:t>3102</a:t>
            </a:r>
            <a:r>
              <a:rPr lang="en-US" dirty="0"/>
              <a:t/>
            </a:r>
            <a:br>
              <a:rPr lang="en-US" dirty="0"/>
            </a:br>
            <a:r>
              <a:rPr lang="en-US" dirty="0"/>
              <a:t>Location: </a:t>
            </a:r>
            <a:r>
              <a:rPr lang="en-US" b="1" dirty="0"/>
              <a:t>Room 102 (first </a:t>
            </a:r>
            <a:r>
              <a:rPr lang="en-US" b="1" dirty="0" smtClean="0"/>
              <a:t>floor)</a:t>
            </a:r>
            <a:r>
              <a:rPr lang="en-US" dirty="0" smtClean="0"/>
              <a:t/>
            </a:r>
            <a:br>
              <a:rPr lang="en-US" dirty="0" smtClean="0"/>
            </a:br>
            <a:r>
              <a:rPr lang="en-US" dirty="0" smtClean="0"/>
              <a:t>Website: </a:t>
            </a:r>
            <a:r>
              <a:rPr lang="en-US" b="1" dirty="0" smtClean="0"/>
              <a:t>csinquiry.org</a:t>
            </a:r>
            <a:endParaRPr lang="en-US" b="1" dirty="0"/>
          </a:p>
        </p:txBody>
      </p:sp>
    </p:spTree>
    <p:extLst>
      <p:ext uri="{BB962C8B-B14F-4D97-AF65-F5344CB8AC3E}">
        <p14:creationId xmlns:p14="http://schemas.microsoft.com/office/powerpoint/2010/main" val="23113136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p:cNvGraphicFramePr>
            <a:graphicFrameLocks noChangeAspect="1"/>
          </p:cNvGraphicFramePr>
          <p:nvPr>
            <p:extLst>
              <p:ext uri="{D42A27DB-BD31-4B8C-83A1-F6EECF244321}">
                <p14:modId xmlns:p14="http://schemas.microsoft.com/office/powerpoint/2010/main" val="4166655594"/>
              </p:ext>
            </p:extLst>
          </p:nvPr>
        </p:nvGraphicFramePr>
        <p:xfrm>
          <a:off x="3886200" y="1524000"/>
          <a:ext cx="5257800" cy="5257800"/>
        </p:xfrm>
        <a:graphic>
          <a:graphicData uri="http://schemas.openxmlformats.org/presentationml/2006/ole">
            <mc:AlternateContent xmlns:mc="http://schemas.openxmlformats.org/markup-compatibility/2006">
              <mc:Choice xmlns:v="urn:schemas-microsoft-com:vml" Requires="v">
                <p:oleObj spid="_x0000_s1041" r:id="rId3" imgW="4116826" imgH="4118043" progId="Unknown">
                  <p:embed/>
                </p:oleObj>
              </mc:Choice>
              <mc:Fallback>
                <p:oleObj r:id="rId3" imgW="4116826" imgH="4118043" progId="Unknown">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86200" y="1524000"/>
                        <a:ext cx="5257800" cy="5257800"/>
                      </a:xfrm>
                      <a:prstGeom prst="rect">
                        <a:avLst/>
                      </a:prstGeom>
                      <a:noFill/>
                    </p:spPr>
                  </p:pic>
                </p:oleObj>
              </mc:Fallback>
            </mc:AlternateContent>
          </a:graphicData>
        </a:graphic>
      </p:graphicFrame>
      <p:pic>
        <p:nvPicPr>
          <p:cNvPr id="2" name="Picture 1" descr="logo"/>
          <p:cNvPicPr/>
          <p:nvPr/>
        </p:nvPicPr>
        <p:blipFill rotWithShape="1">
          <a:blip r:embed="rId5">
            <a:extLst>
              <a:ext uri="{28A0092B-C50C-407E-A947-70E740481C1C}">
                <a14:useLocalDpi xmlns:a14="http://schemas.microsoft.com/office/drawing/2010/main" val="0"/>
              </a:ext>
            </a:extLst>
          </a:blip>
          <a:srcRect r="50000" b="33803"/>
          <a:stretch/>
        </p:blipFill>
        <p:spPr bwMode="auto">
          <a:xfrm>
            <a:off x="533400" y="152400"/>
            <a:ext cx="1828800" cy="1006366"/>
          </a:xfrm>
          <a:prstGeom prst="rect">
            <a:avLst/>
          </a:prstGeom>
          <a:noFill/>
          <a:ln>
            <a:noFill/>
          </a:ln>
        </p:spPr>
      </p:pic>
      <p:sp>
        <p:nvSpPr>
          <p:cNvPr id="4" name="Title 3"/>
          <p:cNvSpPr>
            <a:spLocks noGrp="1"/>
          </p:cNvSpPr>
          <p:nvPr>
            <p:ph type="title"/>
          </p:nvPr>
        </p:nvSpPr>
        <p:spPr>
          <a:xfrm>
            <a:off x="2438401" y="76200"/>
            <a:ext cx="6172199" cy="1143000"/>
          </a:xfrm>
        </p:spPr>
        <p:txBody>
          <a:bodyPr>
            <a:normAutofit fontScale="90000"/>
          </a:bodyPr>
          <a:lstStyle/>
          <a:p>
            <a:r>
              <a:rPr lang="en-US" dirty="0" smtClean="0"/>
              <a:t>Exploring Computer Science</a:t>
            </a:r>
            <a:br>
              <a:rPr lang="en-US" dirty="0" smtClean="0"/>
            </a:br>
            <a:r>
              <a:rPr lang="en-US" dirty="0" smtClean="0"/>
              <a:t>(10</a:t>
            </a:r>
            <a:r>
              <a:rPr lang="en-US" baseline="30000" dirty="0" smtClean="0"/>
              <a:t>th</a:t>
            </a:r>
            <a:r>
              <a:rPr lang="en-US" dirty="0" smtClean="0"/>
              <a:t> grade)</a:t>
            </a:r>
            <a:endParaRPr lang="en-US" dirty="0"/>
          </a:p>
        </p:txBody>
      </p:sp>
      <p:sp>
        <p:nvSpPr>
          <p:cNvPr id="5" name="Content Placeholder 4"/>
          <p:cNvSpPr>
            <a:spLocks noGrp="1"/>
          </p:cNvSpPr>
          <p:nvPr>
            <p:ph sz="quarter" idx="1"/>
          </p:nvPr>
        </p:nvSpPr>
        <p:spPr>
          <a:xfrm>
            <a:off x="152400" y="1371600"/>
            <a:ext cx="3810000" cy="5502166"/>
          </a:xfrm>
        </p:spPr>
        <p:txBody>
          <a:bodyPr>
            <a:noAutofit/>
          </a:bodyPr>
          <a:lstStyle/>
          <a:p>
            <a:pPr lvl="0"/>
            <a:r>
              <a:rPr lang="en-US" sz="2400" dirty="0">
                <a:latin typeface="Perpetua" panose="02020502060401020303" pitchFamily="18" charset="0"/>
              </a:rPr>
              <a:t>Computers and the Internet</a:t>
            </a:r>
          </a:p>
          <a:p>
            <a:pPr lvl="0"/>
            <a:r>
              <a:rPr lang="en-US" sz="2400" dirty="0">
                <a:latin typeface="Perpetua" panose="02020502060401020303" pitchFamily="18" charset="0"/>
              </a:rPr>
              <a:t>Societal impacts of computing</a:t>
            </a:r>
          </a:p>
          <a:p>
            <a:pPr lvl="0"/>
            <a:r>
              <a:rPr lang="en-US" sz="2400" dirty="0">
                <a:latin typeface="Perpetua" panose="02020502060401020303" pitchFamily="18" charset="0"/>
              </a:rPr>
              <a:t>Algorithms and abstraction</a:t>
            </a:r>
          </a:p>
          <a:p>
            <a:pPr lvl="0"/>
            <a:r>
              <a:rPr lang="en-US" sz="2400" dirty="0">
                <a:latin typeface="Perpetua" panose="02020502060401020303" pitchFamily="18" charset="0"/>
              </a:rPr>
              <a:t>Connections between Math and Computer Science</a:t>
            </a:r>
          </a:p>
          <a:p>
            <a:pPr lvl="0"/>
            <a:r>
              <a:rPr lang="en-US" sz="2400" dirty="0">
                <a:latin typeface="Perpetua" panose="02020502060401020303" pitchFamily="18" charset="0"/>
              </a:rPr>
              <a:t>Programming</a:t>
            </a:r>
          </a:p>
          <a:p>
            <a:pPr lvl="0"/>
            <a:r>
              <a:rPr lang="en-US" sz="2400" dirty="0">
                <a:latin typeface="Perpetua" panose="02020502060401020303" pitchFamily="18" charset="0"/>
              </a:rPr>
              <a:t>Models of Intelligent Behavior</a:t>
            </a:r>
          </a:p>
          <a:p>
            <a:pPr lvl="0"/>
            <a:r>
              <a:rPr lang="en-US" sz="2400" dirty="0">
                <a:latin typeface="Perpetua" panose="02020502060401020303" pitchFamily="18" charset="0"/>
              </a:rPr>
              <a:t>Web page design and development</a:t>
            </a:r>
          </a:p>
          <a:p>
            <a:pPr lvl="0"/>
            <a:r>
              <a:rPr lang="en-US" sz="2400" dirty="0">
                <a:latin typeface="Perpetua" panose="02020502060401020303" pitchFamily="18" charset="0"/>
              </a:rPr>
              <a:t>Data and Information</a:t>
            </a:r>
          </a:p>
          <a:p>
            <a:pPr lvl="0"/>
            <a:r>
              <a:rPr lang="en-US" sz="2400" dirty="0" smtClean="0">
                <a:latin typeface="Perpetua" panose="02020502060401020303" pitchFamily="18" charset="0"/>
              </a:rPr>
              <a:t>Electronics/Robotics</a:t>
            </a:r>
            <a:endParaRPr lang="en-US" sz="2400" dirty="0">
              <a:latin typeface="Perpetua" panose="02020502060401020303" pitchFamily="18" charset="0"/>
            </a:endParaRPr>
          </a:p>
        </p:txBody>
      </p:sp>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1380983819"/>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Exploring CS is… </a:t>
            </a:r>
            <a:endParaRPr lang="en-US" dirty="0"/>
          </a:p>
        </p:txBody>
      </p:sp>
      <p:sp>
        <p:nvSpPr>
          <p:cNvPr id="3" name="Content Placeholder 2"/>
          <p:cNvSpPr>
            <a:spLocks noGrp="1"/>
          </p:cNvSpPr>
          <p:nvPr>
            <p:ph idx="1"/>
          </p:nvPr>
        </p:nvSpPr>
        <p:spPr/>
        <p:txBody>
          <a:bodyPr/>
          <a:lstStyle/>
          <a:p>
            <a:r>
              <a:rPr lang="en-US" dirty="0" smtClean="0"/>
              <a:t>Algorithms and problem solving</a:t>
            </a:r>
            <a:endParaRPr lang="en-US" dirty="0"/>
          </a:p>
        </p:txBody>
      </p:sp>
      <p:pic>
        <p:nvPicPr>
          <p:cNvPr id="4" name="Picture 3"/>
          <p:cNvPicPr>
            <a:picLocks noChangeAspect="1"/>
          </p:cNvPicPr>
          <p:nvPr/>
        </p:nvPicPr>
        <p:blipFill>
          <a:blip r:embed="rId3"/>
          <a:stretch>
            <a:fillRect/>
          </a:stretch>
        </p:blipFill>
        <p:spPr>
          <a:xfrm>
            <a:off x="920188" y="2248475"/>
            <a:ext cx="7366000" cy="4292600"/>
          </a:xfrm>
          <a:prstGeom prst="rect">
            <a:avLst/>
          </a:prstGeom>
        </p:spPr>
      </p:pic>
    </p:spTree>
    <p:extLst>
      <p:ext uri="{BB962C8B-B14F-4D97-AF65-F5344CB8AC3E}">
        <p14:creationId xmlns:p14="http://schemas.microsoft.com/office/powerpoint/2010/main" val="1747446082"/>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Exploring CS is… </a:t>
            </a:r>
          </a:p>
        </p:txBody>
      </p:sp>
      <p:sp>
        <p:nvSpPr>
          <p:cNvPr id="3" name="Content Placeholder 2"/>
          <p:cNvSpPr>
            <a:spLocks noGrp="1"/>
          </p:cNvSpPr>
          <p:nvPr>
            <p:ph idx="1"/>
          </p:nvPr>
        </p:nvSpPr>
        <p:spPr/>
        <p:txBody>
          <a:bodyPr/>
          <a:lstStyle/>
          <a:p>
            <a:r>
              <a:rPr lang="en-US" dirty="0" smtClean="0"/>
              <a:t>Web Design</a:t>
            </a:r>
            <a:endParaRPr lang="en-US" dirty="0"/>
          </a:p>
        </p:txBody>
      </p:sp>
      <p:pic>
        <p:nvPicPr>
          <p:cNvPr id="4" name="Picture 3"/>
          <p:cNvPicPr>
            <a:picLocks noChangeAspect="1"/>
          </p:cNvPicPr>
          <p:nvPr/>
        </p:nvPicPr>
        <p:blipFill>
          <a:blip r:embed="rId3"/>
          <a:stretch>
            <a:fillRect/>
          </a:stretch>
        </p:blipFill>
        <p:spPr>
          <a:xfrm>
            <a:off x="1388963" y="2356435"/>
            <a:ext cx="6458672" cy="4305782"/>
          </a:xfrm>
          <a:prstGeom prst="rect">
            <a:avLst/>
          </a:prstGeom>
        </p:spPr>
      </p:pic>
    </p:spTree>
    <p:extLst>
      <p:ext uri="{BB962C8B-B14F-4D97-AF65-F5344CB8AC3E}">
        <p14:creationId xmlns:p14="http://schemas.microsoft.com/office/powerpoint/2010/main" val="1067708730"/>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Exploring CS is… </a:t>
            </a:r>
          </a:p>
        </p:txBody>
      </p:sp>
      <p:sp>
        <p:nvSpPr>
          <p:cNvPr id="3" name="Content Placeholder 2"/>
          <p:cNvSpPr>
            <a:spLocks noGrp="1"/>
          </p:cNvSpPr>
          <p:nvPr>
            <p:ph idx="1"/>
          </p:nvPr>
        </p:nvSpPr>
        <p:spPr/>
        <p:txBody>
          <a:bodyPr/>
          <a:lstStyle/>
          <a:p>
            <a:r>
              <a:rPr lang="en-US" dirty="0" smtClean="0"/>
              <a:t>Programming</a:t>
            </a:r>
            <a:endParaRPr lang="en-US" dirty="0"/>
          </a:p>
        </p:txBody>
      </p:sp>
      <p:pic>
        <p:nvPicPr>
          <p:cNvPr id="4" name="Picture 3"/>
          <p:cNvPicPr>
            <a:picLocks noChangeAspect="1"/>
          </p:cNvPicPr>
          <p:nvPr/>
        </p:nvPicPr>
        <p:blipFill>
          <a:blip r:embed="rId3"/>
          <a:stretch>
            <a:fillRect/>
          </a:stretch>
        </p:blipFill>
        <p:spPr>
          <a:xfrm>
            <a:off x="952431" y="2301116"/>
            <a:ext cx="7344963" cy="4382495"/>
          </a:xfrm>
          <a:prstGeom prst="rect">
            <a:avLst/>
          </a:prstGeom>
        </p:spPr>
      </p:pic>
    </p:spTree>
    <p:extLst>
      <p:ext uri="{BB962C8B-B14F-4D97-AF65-F5344CB8AC3E}">
        <p14:creationId xmlns:p14="http://schemas.microsoft.com/office/powerpoint/2010/main" val="2794677618"/>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Exploring CS is… </a:t>
            </a:r>
          </a:p>
        </p:txBody>
      </p:sp>
      <p:sp>
        <p:nvSpPr>
          <p:cNvPr id="3" name="Content Placeholder 2"/>
          <p:cNvSpPr>
            <a:spLocks noGrp="1"/>
          </p:cNvSpPr>
          <p:nvPr>
            <p:ph idx="1"/>
          </p:nvPr>
        </p:nvSpPr>
        <p:spPr/>
        <p:txBody>
          <a:bodyPr/>
          <a:lstStyle/>
          <a:p>
            <a:r>
              <a:rPr lang="en-US" dirty="0" smtClean="0"/>
              <a:t>Electronics Prototyping</a:t>
            </a:r>
            <a:endParaRPr lang="en-US" dirty="0"/>
          </a:p>
        </p:txBody>
      </p:sp>
      <p:pic>
        <p:nvPicPr>
          <p:cNvPr id="4" name="Picture 3"/>
          <p:cNvPicPr>
            <a:picLocks noChangeAspect="1"/>
          </p:cNvPicPr>
          <p:nvPr/>
        </p:nvPicPr>
        <p:blipFill>
          <a:blip r:embed="rId3"/>
          <a:stretch>
            <a:fillRect/>
          </a:stretch>
        </p:blipFill>
        <p:spPr>
          <a:xfrm>
            <a:off x="1613841" y="2291788"/>
            <a:ext cx="6088283" cy="4566212"/>
          </a:xfrm>
          <a:prstGeom prst="rect">
            <a:avLst/>
          </a:prstGeom>
        </p:spPr>
      </p:pic>
    </p:spTree>
    <p:extLst>
      <p:ext uri="{BB962C8B-B14F-4D97-AF65-F5344CB8AC3E}">
        <p14:creationId xmlns:p14="http://schemas.microsoft.com/office/powerpoint/2010/main" val="1458439167"/>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7"/>
          <p:cNvSpPr>
            <a:spLocks noChangeArrowheads="1"/>
          </p:cNvSpPr>
          <p:nvPr/>
        </p:nvSpPr>
        <p:spPr bwMode="auto">
          <a:xfrm>
            <a:off x="152400" y="1066800"/>
            <a:ext cx="4114800" cy="281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20000"/>
              </a:spcBef>
            </a:pPr>
            <a:r>
              <a:rPr lang="en-US" altLang="en-US" sz="2800"/>
              <a:t>CS is </a:t>
            </a:r>
            <a:r>
              <a:rPr lang="en-US" altLang="en-US" sz="3600" b="1">
                <a:solidFill>
                  <a:srgbClr val="E57D15"/>
                </a:solidFill>
              </a:rPr>
              <a:t>posing a problem </a:t>
            </a:r>
            <a:r>
              <a:rPr lang="en-US" altLang="en-US" sz="2800"/>
              <a:t>in such a way that a </a:t>
            </a:r>
            <a:r>
              <a:rPr lang="en-US" altLang="en-US" sz="3600" b="1">
                <a:solidFill>
                  <a:srgbClr val="E57D15"/>
                </a:solidFill>
              </a:rPr>
              <a:t>computer </a:t>
            </a:r>
            <a:r>
              <a:rPr lang="en-US" altLang="en-US" sz="2800"/>
              <a:t>can help us </a:t>
            </a:r>
            <a:r>
              <a:rPr lang="en-US" altLang="en-US" sz="3600" b="1">
                <a:solidFill>
                  <a:srgbClr val="E57D15"/>
                </a:solidFill>
              </a:rPr>
              <a:t>solve</a:t>
            </a:r>
            <a:r>
              <a:rPr lang="en-US" altLang="en-US" sz="2800"/>
              <a:t> it. </a:t>
            </a:r>
            <a:endParaRPr lang="en-US" altLang="en-US" sz="1600"/>
          </a:p>
          <a:p>
            <a:pPr eaLnBrk="1" hangingPunct="1">
              <a:spcBef>
                <a:spcPct val="20000"/>
              </a:spcBef>
            </a:pPr>
            <a:endParaRPr lang="en-US" altLang="en-US" sz="3600" b="1">
              <a:solidFill>
                <a:srgbClr val="E57D15"/>
              </a:solidFill>
            </a:endParaRPr>
          </a:p>
        </p:txBody>
      </p:sp>
      <p:sp>
        <p:nvSpPr>
          <p:cNvPr id="31746" name="Rectangle 8"/>
          <p:cNvSpPr>
            <a:spLocks noGrp="1" noChangeArrowheads="1"/>
          </p:cNvSpPr>
          <p:nvPr>
            <p:ph type="title"/>
          </p:nvPr>
        </p:nvSpPr>
        <p:spPr>
          <a:xfrm>
            <a:off x="685800" y="76200"/>
            <a:ext cx="7772400" cy="1143000"/>
          </a:xfrm>
        </p:spPr>
        <p:txBody>
          <a:bodyPr/>
          <a:lstStyle/>
          <a:p>
            <a:pPr eaLnBrk="1" hangingPunct="1"/>
            <a:r>
              <a:rPr lang="en-US" altLang="en-US" sz="4000" smtClean="0"/>
              <a:t>What is Computer Science?</a:t>
            </a:r>
          </a:p>
        </p:txBody>
      </p:sp>
      <p:pic>
        <p:nvPicPr>
          <p:cNvPr id="31747" name="Picture 8" descr="CSKids.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267200" y="1143000"/>
            <a:ext cx="4613275" cy="320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48" name="Rectangle 9"/>
          <p:cNvSpPr>
            <a:spLocks noChangeArrowheads="1"/>
          </p:cNvSpPr>
          <p:nvPr/>
        </p:nvSpPr>
        <p:spPr bwMode="auto">
          <a:xfrm>
            <a:off x="304800" y="3886200"/>
            <a:ext cx="6553200" cy="2505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sz="2400">
                <a:solidFill>
                  <a:schemeClr val="tx1"/>
                </a:solidFill>
                <a:latin typeface="Arial" pitchFamily="34" charset="0"/>
                <a:ea typeface="ＭＳ Ｐゴシック" pitchFamily="34" charset="-128"/>
              </a:defRPr>
            </a:lvl1pPr>
            <a:lvl2pPr marL="395288" indent="-3365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lvl="1" eaLnBrk="1" hangingPunct="1">
              <a:spcBef>
                <a:spcPct val="20000"/>
              </a:spcBef>
              <a:buFont typeface="Times" pitchFamily="-84" charset="0"/>
              <a:buChar char="•"/>
            </a:pPr>
            <a:r>
              <a:rPr lang="en-US" altLang="en-US" sz="2800"/>
              <a:t>Communicate</a:t>
            </a:r>
          </a:p>
          <a:p>
            <a:pPr lvl="1" eaLnBrk="1" hangingPunct="1">
              <a:spcBef>
                <a:spcPct val="20000"/>
              </a:spcBef>
              <a:buFont typeface="Times" pitchFamily="-84" charset="0"/>
              <a:buChar char="•"/>
            </a:pPr>
            <a:r>
              <a:rPr lang="en-US" altLang="en-US" sz="2800"/>
              <a:t>Solve problems</a:t>
            </a:r>
          </a:p>
          <a:p>
            <a:pPr lvl="1" eaLnBrk="1" hangingPunct="1">
              <a:spcBef>
                <a:spcPct val="20000"/>
              </a:spcBef>
              <a:buFont typeface="Times" pitchFamily="-84" charset="0"/>
              <a:buChar char="•"/>
            </a:pPr>
            <a:r>
              <a:rPr lang="en-US" altLang="en-US" sz="2800"/>
              <a:t>Design and imagine</a:t>
            </a:r>
            <a:endParaRPr lang="en-US" altLang="en-US" sz="2800" b="1" i="1"/>
          </a:p>
          <a:p>
            <a:pPr lvl="1" eaLnBrk="1" hangingPunct="1">
              <a:spcBef>
                <a:spcPct val="20000"/>
              </a:spcBef>
              <a:buFont typeface="Times" pitchFamily="-84" charset="0"/>
              <a:buChar char="•"/>
            </a:pPr>
            <a:r>
              <a:rPr lang="en-US" altLang="en-US" sz="2800"/>
              <a:t>Share, store, retrieve or manipulate information</a:t>
            </a:r>
          </a:p>
        </p:txBody>
      </p:sp>
    </p:spTree>
    <p:extLst>
      <p:ext uri="{BB962C8B-B14F-4D97-AF65-F5344CB8AC3E}">
        <p14:creationId xmlns:p14="http://schemas.microsoft.com/office/powerpoint/2010/main" val="290864695"/>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Exploring CS is… </a:t>
            </a:r>
          </a:p>
        </p:txBody>
      </p:sp>
      <p:sp>
        <p:nvSpPr>
          <p:cNvPr id="3" name="Content Placeholder 2"/>
          <p:cNvSpPr>
            <a:spLocks noGrp="1"/>
          </p:cNvSpPr>
          <p:nvPr>
            <p:ph idx="1"/>
          </p:nvPr>
        </p:nvSpPr>
        <p:spPr/>
        <p:txBody>
          <a:bodyPr/>
          <a:lstStyle/>
          <a:p>
            <a:r>
              <a:rPr lang="en-US" dirty="0" smtClean="0"/>
              <a:t>Societal Impacts</a:t>
            </a:r>
            <a:endParaRPr lang="en-US" dirty="0"/>
          </a:p>
        </p:txBody>
      </p:sp>
      <p:pic>
        <p:nvPicPr>
          <p:cNvPr id="6" name="Picture 5" descr="Screen Shot 2016-01-06 at 5.42.00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439506"/>
            <a:ext cx="9144000" cy="3935392"/>
          </a:xfrm>
          <a:prstGeom prst="rect">
            <a:avLst/>
          </a:prstGeom>
        </p:spPr>
      </p:pic>
    </p:spTree>
    <p:extLst>
      <p:ext uri="{BB962C8B-B14F-4D97-AF65-F5344CB8AC3E}">
        <p14:creationId xmlns:p14="http://schemas.microsoft.com/office/powerpoint/2010/main" val="2818437172"/>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if…?</a:t>
            </a:r>
            <a:endParaRPr lang="en-US" dirty="0"/>
          </a:p>
        </p:txBody>
      </p:sp>
      <p:sp>
        <p:nvSpPr>
          <p:cNvPr id="3" name="Content Placeholder 2"/>
          <p:cNvSpPr>
            <a:spLocks noGrp="1"/>
          </p:cNvSpPr>
          <p:nvPr>
            <p:ph idx="1"/>
          </p:nvPr>
        </p:nvSpPr>
        <p:spPr/>
        <p:txBody>
          <a:bodyPr>
            <a:normAutofit/>
          </a:bodyPr>
          <a:lstStyle/>
          <a:p>
            <a:r>
              <a:rPr lang="en-US" dirty="0" smtClean="0"/>
              <a:t>What if I want to be prepared for college?</a:t>
            </a:r>
          </a:p>
          <a:p>
            <a:pPr lvl="1"/>
            <a:r>
              <a:rPr lang="en-US" dirty="0" smtClean="0"/>
              <a:t>Exploring CS meets the “g” subject requirement for UC/CSU college admission</a:t>
            </a:r>
          </a:p>
          <a:p>
            <a:r>
              <a:rPr lang="en-US" dirty="0"/>
              <a:t>What if I need to take P.E.?</a:t>
            </a:r>
          </a:p>
          <a:p>
            <a:pPr lvl="1"/>
            <a:r>
              <a:rPr lang="en-US" dirty="0"/>
              <a:t>If you are taking Exploring CS, you don’t have to take the second year of P.E. until 12</a:t>
            </a:r>
            <a:r>
              <a:rPr lang="en-US" baseline="30000" dirty="0"/>
              <a:t>th</a:t>
            </a:r>
            <a:r>
              <a:rPr lang="en-US" dirty="0"/>
              <a:t> </a:t>
            </a:r>
            <a:r>
              <a:rPr lang="en-US" dirty="0" smtClean="0"/>
              <a:t>grade</a:t>
            </a:r>
          </a:p>
          <a:p>
            <a:pPr lvl="1"/>
            <a:r>
              <a:rPr lang="en-US" dirty="0" smtClean="0"/>
              <a:t>Exploring CS looks better on college apps than P.E.</a:t>
            </a:r>
            <a:endParaRPr lang="en-US" dirty="0"/>
          </a:p>
          <a:p>
            <a:pPr lvl="1"/>
            <a:endParaRPr lang="en-US" dirty="0" smtClean="0"/>
          </a:p>
        </p:txBody>
      </p:sp>
    </p:spTree>
    <p:extLst>
      <p:ext uri="{BB962C8B-B14F-4D97-AF65-F5344CB8AC3E}">
        <p14:creationId xmlns:p14="http://schemas.microsoft.com/office/powerpoint/2010/main" val="57191153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if…?</a:t>
            </a:r>
            <a:endParaRPr lang="en-US" dirty="0"/>
          </a:p>
        </p:txBody>
      </p:sp>
      <p:sp>
        <p:nvSpPr>
          <p:cNvPr id="3" name="Content Placeholder 2"/>
          <p:cNvSpPr>
            <a:spLocks noGrp="1"/>
          </p:cNvSpPr>
          <p:nvPr>
            <p:ph idx="1"/>
          </p:nvPr>
        </p:nvSpPr>
        <p:spPr/>
        <p:txBody>
          <a:bodyPr>
            <a:normAutofit lnSpcReduction="10000"/>
          </a:bodyPr>
          <a:lstStyle/>
          <a:p>
            <a:r>
              <a:rPr lang="en-US" dirty="0"/>
              <a:t>What if I haven’t programmed before?</a:t>
            </a:r>
          </a:p>
          <a:p>
            <a:pPr lvl="1"/>
            <a:r>
              <a:rPr lang="en-US" dirty="0"/>
              <a:t>Exploring CS is perfect for you! It’s designed for beginners with no prior experience needed.</a:t>
            </a:r>
          </a:p>
          <a:p>
            <a:pPr lvl="1"/>
            <a:r>
              <a:rPr lang="en-US" dirty="0"/>
              <a:t>Consider taking the course with a friend </a:t>
            </a:r>
            <a:br>
              <a:rPr lang="en-US" dirty="0"/>
            </a:br>
            <a:r>
              <a:rPr lang="en-US" dirty="0"/>
              <a:t>(they probably want to take the course too!</a:t>
            </a:r>
            <a:r>
              <a:rPr lang="en-US" dirty="0" smtClean="0"/>
              <a:t>)</a:t>
            </a:r>
          </a:p>
          <a:p>
            <a:r>
              <a:rPr lang="en-US" dirty="0" smtClean="0"/>
              <a:t>What if I’m not good at math?</a:t>
            </a:r>
          </a:p>
          <a:p>
            <a:pPr lvl="1"/>
            <a:r>
              <a:rPr lang="en-US" dirty="0" smtClean="0"/>
              <a:t>Computer science </a:t>
            </a:r>
            <a:r>
              <a:rPr lang="en-US" dirty="0"/>
              <a:t>does involve math, but not everything is 1s and 0s. Language skills and critical thinking are just as, if not more, important for success. </a:t>
            </a:r>
          </a:p>
          <a:p>
            <a:endParaRPr lang="en-US" dirty="0"/>
          </a:p>
        </p:txBody>
      </p:sp>
    </p:spTree>
    <p:extLst>
      <p:ext uri="{BB962C8B-B14F-4D97-AF65-F5344CB8AC3E}">
        <p14:creationId xmlns:p14="http://schemas.microsoft.com/office/powerpoint/2010/main" val="28916917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smtClean="0"/>
              <a:t>AP Computer Science Principles </a:t>
            </a:r>
            <a:br>
              <a:rPr lang="en-US" dirty="0" smtClean="0"/>
            </a:br>
            <a:r>
              <a:rPr lang="en-US" dirty="0" smtClean="0"/>
              <a:t>(11</a:t>
            </a:r>
            <a:r>
              <a:rPr lang="en-US" baseline="30000" dirty="0" smtClean="0"/>
              <a:t>th</a:t>
            </a:r>
            <a:r>
              <a:rPr lang="en-US" dirty="0" smtClean="0"/>
              <a:t> grade)</a:t>
            </a:r>
            <a:endParaRPr lang="en-US" dirty="0"/>
          </a:p>
        </p:txBody>
      </p:sp>
      <p:sp>
        <p:nvSpPr>
          <p:cNvPr id="6" name="Content Placeholder 5"/>
          <p:cNvSpPr>
            <a:spLocks noGrp="1"/>
          </p:cNvSpPr>
          <p:nvPr>
            <p:ph idx="1"/>
          </p:nvPr>
        </p:nvSpPr>
        <p:spPr/>
        <p:txBody>
          <a:bodyPr>
            <a:normAutofit lnSpcReduction="10000"/>
          </a:bodyPr>
          <a:lstStyle/>
          <a:p>
            <a:r>
              <a:rPr lang="en-US" dirty="0" smtClean="0"/>
              <a:t>First Semester:</a:t>
            </a:r>
            <a:br>
              <a:rPr lang="en-US" dirty="0" smtClean="0"/>
            </a:br>
            <a:r>
              <a:rPr lang="en-US" dirty="0" smtClean="0"/>
              <a:t>User Interface Design </a:t>
            </a:r>
            <a:br>
              <a:rPr lang="en-US" dirty="0" smtClean="0"/>
            </a:br>
            <a:r>
              <a:rPr lang="en-US" dirty="0" smtClean="0"/>
              <a:t>and Android applications</a:t>
            </a:r>
          </a:p>
          <a:p>
            <a:pPr lvl="1"/>
            <a:r>
              <a:rPr lang="en-US" dirty="0" smtClean="0"/>
              <a:t>Focus on </a:t>
            </a:r>
            <a:r>
              <a:rPr lang="en-US" b="1" dirty="0" smtClean="0"/>
              <a:t>Mobile Apps </a:t>
            </a:r>
            <a:r>
              <a:rPr lang="en-US" dirty="0" smtClean="0"/>
              <a:t>and </a:t>
            </a:r>
            <a:br>
              <a:rPr lang="en-US" dirty="0" smtClean="0"/>
            </a:br>
            <a:r>
              <a:rPr lang="en-US" dirty="0" smtClean="0"/>
              <a:t>the </a:t>
            </a:r>
            <a:r>
              <a:rPr lang="en-US" b="1" dirty="0" smtClean="0"/>
              <a:t>Design cycle</a:t>
            </a:r>
          </a:p>
          <a:p>
            <a:pPr marL="0" indent="0">
              <a:buNone/>
            </a:pPr>
            <a:endParaRPr lang="en-US" dirty="0" smtClean="0"/>
          </a:p>
          <a:p>
            <a:endParaRPr lang="en-US" dirty="0" smtClean="0"/>
          </a:p>
          <a:p>
            <a:r>
              <a:rPr lang="en-US" dirty="0" smtClean="0"/>
              <a:t>Second </a:t>
            </a:r>
            <a:r>
              <a:rPr lang="en-US" dirty="0" smtClean="0"/>
              <a:t>semester: programming </a:t>
            </a:r>
            <a:r>
              <a:rPr lang="en-US" dirty="0" smtClean="0"/>
              <a:t>in the </a:t>
            </a:r>
            <a:r>
              <a:rPr lang="en-US" dirty="0" smtClean="0"/>
              <a:t/>
            </a:r>
            <a:br>
              <a:rPr lang="en-US" dirty="0" smtClean="0"/>
            </a:br>
            <a:r>
              <a:rPr lang="en-US" b="1" dirty="0" smtClean="0"/>
              <a:t>Python </a:t>
            </a:r>
            <a:r>
              <a:rPr lang="en-US" b="1" dirty="0" smtClean="0"/>
              <a:t>language</a:t>
            </a:r>
            <a:endParaRPr lang="en-US" b="1" dirty="0"/>
          </a:p>
        </p:txBody>
      </p:sp>
      <p:pic>
        <p:nvPicPr>
          <p:cNvPr id="7" name="Picture 4" descr="MIT App Invento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58710" y="3644356"/>
            <a:ext cx="3803650" cy="73551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49865" y="1447800"/>
            <a:ext cx="2619702" cy="19647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2" descr="http://python.org/images/python-logo.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86046" y="5562600"/>
            <a:ext cx="3867150" cy="13012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9671571"/>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0149" y="5579404"/>
            <a:ext cx="8302993" cy="775680"/>
          </a:xfrm>
        </p:spPr>
        <p:txBody>
          <a:bodyPr>
            <a:noAutofit/>
          </a:bodyPr>
          <a:lstStyle/>
          <a:p>
            <a:pPr>
              <a:lnSpc>
                <a:spcPts val="3100"/>
              </a:lnSpc>
            </a:pPr>
            <a:r>
              <a:rPr lang="en-US" sz="2700" dirty="0" smtClean="0"/>
              <a:t>Introducing </a:t>
            </a:r>
            <a:br>
              <a:rPr lang="en-US" sz="2700" dirty="0" smtClean="0"/>
            </a:br>
            <a:r>
              <a:rPr lang="en-US" sz="2700" dirty="0" smtClean="0"/>
              <a:t>AP</a:t>
            </a:r>
            <a:r>
              <a:rPr lang="en-US" sz="2700" baseline="30000" dirty="0">
                <a:latin typeface="Arial"/>
                <a:cs typeface="Arial"/>
              </a:rPr>
              <a:t>®</a:t>
            </a:r>
            <a:r>
              <a:rPr lang="en-US" sz="2700" baseline="30000" dirty="0">
                <a:solidFill>
                  <a:srgbClr val="FF0000"/>
                </a:solidFill>
              </a:rPr>
              <a:t> </a:t>
            </a:r>
            <a:r>
              <a:rPr lang="en-US" sz="2700" dirty="0"/>
              <a:t>Computer Science Principles</a:t>
            </a:r>
          </a:p>
        </p:txBody>
      </p:sp>
      <p:pic>
        <p:nvPicPr>
          <p:cNvPr id="7" name="Picture 6" descr="collegeboard_logo_KO.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142954" y="6346503"/>
            <a:ext cx="1703674" cy="292101"/>
          </a:xfrm>
          <a:prstGeom prst="rect">
            <a:avLst/>
          </a:prstGeom>
        </p:spPr>
      </p:pic>
      <p:pic>
        <p:nvPicPr>
          <p:cNvPr id="4" name="Picture 3" descr="AP_logo_KO.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089420" y="5315753"/>
            <a:ext cx="807492" cy="527302"/>
          </a:xfrm>
          <a:prstGeom prst="rect">
            <a:avLst/>
          </a:prstGeom>
        </p:spPr>
      </p:pic>
      <p:sp>
        <p:nvSpPr>
          <p:cNvPr id="6" name="TextBox 5"/>
          <p:cNvSpPr txBox="1"/>
          <p:nvPr/>
        </p:nvSpPr>
        <p:spPr>
          <a:xfrm>
            <a:off x="3028258" y="2202374"/>
            <a:ext cx="3322192" cy="1252157"/>
          </a:xfrm>
          <a:prstGeom prst="rect">
            <a:avLst/>
          </a:prstGeom>
          <a:solidFill>
            <a:srgbClr val="45BF4C"/>
          </a:solidFill>
          <a:ln w="57150" cmpd="sng">
            <a:solidFill>
              <a:srgbClr val="FFFFFF"/>
            </a:solidFill>
            <a:miter lim="800000"/>
          </a:ln>
          <a:effectLst>
            <a:outerShdw blurRad="50800" dist="38100" dir="2700000" algn="tl" rotWithShape="0">
              <a:prstClr val="black">
                <a:alpha val="40000"/>
              </a:prstClr>
            </a:outerShdw>
          </a:effectLst>
        </p:spPr>
        <p:txBody>
          <a:bodyPr vert="horz" wrap="square" lIns="91440" tIns="0" rIns="91440" bIns="45720" rtlCol="0" anchor="ctr" anchorCtr="0">
            <a:noAutofit/>
          </a:bodyPr>
          <a:lstStyle/>
          <a:p>
            <a:pPr marL="55563" algn="ctr"/>
            <a:r>
              <a:rPr lang="en-US" sz="3000" dirty="0" smtClean="0">
                <a:solidFill>
                  <a:schemeClr val="bg1"/>
                </a:solidFill>
                <a:latin typeface="Serifa Std 45 Light" pitchFamily="18" charset="0"/>
                <a:ea typeface="Arial Unicode MS" pitchFamily="34" charset="-128"/>
                <a:cs typeface="Arial" pitchFamily="34" charset="0"/>
              </a:rPr>
              <a:t>Creative Thinkers Wanted</a:t>
            </a:r>
            <a:endParaRPr lang="en-US" sz="3000" dirty="0">
              <a:solidFill>
                <a:schemeClr val="bg1"/>
              </a:solidFill>
              <a:latin typeface="Serifa Std 45 Light" pitchFamily="18" charset="0"/>
              <a:ea typeface="Arial Unicode MS" pitchFamily="34" charset="-128"/>
              <a:cs typeface="Arial" pitchFamily="34" charset="0"/>
            </a:endParaRPr>
          </a:p>
        </p:txBody>
      </p:sp>
    </p:spTree>
    <p:extLst>
      <p:ext uri="{BB962C8B-B14F-4D97-AF65-F5344CB8AC3E}">
        <p14:creationId xmlns:p14="http://schemas.microsoft.com/office/powerpoint/2010/main" val="3634463475"/>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Myth vs. Reality</a:t>
            </a:r>
            <a:endParaRPr lang="en-US" dirty="0"/>
          </a:p>
        </p:txBody>
      </p:sp>
      <p:sp>
        <p:nvSpPr>
          <p:cNvPr id="8" name="Content Placeholder 7"/>
          <p:cNvSpPr>
            <a:spLocks noGrp="1"/>
          </p:cNvSpPr>
          <p:nvPr>
            <p:ph sz="half" idx="2"/>
          </p:nvPr>
        </p:nvSpPr>
        <p:spPr>
          <a:xfrm>
            <a:off x="603169" y="1939567"/>
            <a:ext cx="7766131" cy="4378106"/>
          </a:xfrm>
        </p:spPr>
        <p:txBody>
          <a:bodyPr>
            <a:normAutofit fontScale="77500" lnSpcReduction="20000"/>
          </a:bodyPr>
          <a:lstStyle/>
          <a:p>
            <a:pPr marL="1377950" indent="-1377950">
              <a:spcBef>
                <a:spcPts val="0"/>
              </a:spcBef>
              <a:buNone/>
            </a:pPr>
            <a:r>
              <a:rPr lang="en-US" sz="2100" b="1" dirty="0">
                <a:solidFill>
                  <a:srgbClr val="92D050"/>
                </a:solidFill>
              </a:rPr>
              <a:t>MYTH</a:t>
            </a:r>
            <a:r>
              <a:rPr lang="en-US" sz="2100" dirty="0"/>
              <a:t>: 	</a:t>
            </a:r>
            <a:r>
              <a:rPr lang="en-US" sz="2100" dirty="0">
                <a:solidFill>
                  <a:srgbClr val="92D050"/>
                </a:solidFill>
              </a:rPr>
              <a:t>Computer Science is all about word processing, sending email, and using the Internet</a:t>
            </a:r>
            <a:r>
              <a:rPr lang="en-US" sz="2100" dirty="0" smtClean="0">
                <a:solidFill>
                  <a:srgbClr val="92D050"/>
                </a:solidFill>
              </a:rPr>
              <a:t>.</a:t>
            </a:r>
          </a:p>
          <a:p>
            <a:pPr marL="1377950" indent="-1377950">
              <a:spcBef>
                <a:spcPts val="0"/>
              </a:spcBef>
              <a:buNone/>
            </a:pPr>
            <a:endParaRPr lang="en-US" sz="2100" dirty="0">
              <a:solidFill>
                <a:srgbClr val="92D050"/>
              </a:solidFill>
            </a:endParaRPr>
          </a:p>
          <a:p>
            <a:pPr marL="1377950" indent="-1377950">
              <a:spcBef>
                <a:spcPts val="0"/>
              </a:spcBef>
              <a:buNone/>
            </a:pPr>
            <a:r>
              <a:rPr lang="en-US" sz="2100" b="1" dirty="0">
                <a:solidFill>
                  <a:srgbClr val="073F69"/>
                </a:solidFill>
              </a:rPr>
              <a:t>REALITY</a:t>
            </a:r>
            <a:r>
              <a:rPr lang="en-US" sz="2100" dirty="0"/>
              <a:t>: 	</a:t>
            </a:r>
            <a:r>
              <a:rPr lang="en-US" sz="2100" dirty="0">
                <a:solidFill>
                  <a:srgbClr val="005480"/>
                </a:solidFill>
              </a:rPr>
              <a:t>While computer science makes those things possible, it’s less about using specific applications than using the computer to address problems through new applications.</a:t>
            </a:r>
            <a:endParaRPr lang="en-US" sz="2100" b="1" dirty="0" smtClean="0">
              <a:solidFill>
                <a:srgbClr val="005480"/>
              </a:solidFill>
            </a:endParaRPr>
          </a:p>
          <a:p>
            <a:pPr marL="1377950" indent="-1377950">
              <a:spcBef>
                <a:spcPts val="0"/>
              </a:spcBef>
              <a:buNone/>
            </a:pPr>
            <a:endParaRPr lang="en-US" sz="2100" b="1" dirty="0">
              <a:solidFill>
                <a:srgbClr val="92D050"/>
              </a:solidFill>
            </a:endParaRPr>
          </a:p>
          <a:p>
            <a:pPr marL="1377950" indent="-1377950">
              <a:spcBef>
                <a:spcPts val="0"/>
              </a:spcBef>
              <a:buNone/>
            </a:pPr>
            <a:r>
              <a:rPr lang="en-US" sz="2100" b="1" dirty="0" smtClean="0">
                <a:solidFill>
                  <a:srgbClr val="92D050"/>
                </a:solidFill>
              </a:rPr>
              <a:t>MYTH</a:t>
            </a:r>
            <a:r>
              <a:rPr lang="en-US" sz="2100" dirty="0" smtClean="0"/>
              <a:t>:	</a:t>
            </a:r>
            <a:r>
              <a:rPr lang="en-US" sz="2100" dirty="0" smtClean="0">
                <a:solidFill>
                  <a:srgbClr val="92D050"/>
                </a:solidFill>
                <a:latin typeface="Arial" panose="020B0604020202020204" pitchFamily="34" charset="0"/>
                <a:cs typeface="Arial" panose="020B0604020202020204" pitchFamily="34" charset="0"/>
              </a:rPr>
              <a:t>Computer </a:t>
            </a:r>
            <a:r>
              <a:rPr lang="en-US" sz="2100" dirty="0">
                <a:solidFill>
                  <a:srgbClr val="92D050"/>
                </a:solidFill>
                <a:latin typeface="Arial" panose="020B0604020202020204" pitchFamily="34" charset="0"/>
                <a:cs typeface="Arial" panose="020B0604020202020204" pitchFamily="34" charset="0"/>
              </a:rPr>
              <a:t>science </a:t>
            </a:r>
            <a:r>
              <a:rPr lang="en-US" sz="2100" dirty="0" smtClean="0">
                <a:solidFill>
                  <a:srgbClr val="92D050"/>
                </a:solidFill>
                <a:latin typeface="Arial" panose="020B0604020202020204" pitchFamily="34" charset="0"/>
                <a:cs typeface="Arial" panose="020B0604020202020204" pitchFamily="34" charset="0"/>
              </a:rPr>
              <a:t>consists of sitting in front of a computer by yourself, coding for hours on end.</a:t>
            </a:r>
          </a:p>
          <a:p>
            <a:pPr marL="1377950" indent="-1377950">
              <a:spcBef>
                <a:spcPts val="0"/>
              </a:spcBef>
              <a:buNone/>
            </a:pPr>
            <a:endParaRPr lang="en-US" sz="2100" dirty="0">
              <a:solidFill>
                <a:srgbClr val="92D050"/>
              </a:solidFill>
              <a:latin typeface="Arial" panose="020B0604020202020204" pitchFamily="34" charset="0"/>
              <a:cs typeface="Arial" panose="020B0604020202020204" pitchFamily="34" charset="0"/>
            </a:endParaRPr>
          </a:p>
          <a:p>
            <a:pPr marL="1377950" indent="-1377950">
              <a:spcBef>
                <a:spcPts val="0"/>
              </a:spcBef>
              <a:buNone/>
            </a:pPr>
            <a:r>
              <a:rPr lang="en-US" sz="2100" b="1" dirty="0" smtClean="0">
                <a:solidFill>
                  <a:srgbClr val="005480"/>
                </a:solidFill>
              </a:rPr>
              <a:t>REALITY</a:t>
            </a:r>
            <a:r>
              <a:rPr lang="en-US" sz="2100" dirty="0" smtClean="0"/>
              <a:t>: 	</a:t>
            </a:r>
            <a:r>
              <a:rPr lang="en-US" sz="2100" dirty="0" smtClean="0">
                <a:solidFill>
                  <a:srgbClr val="005480"/>
                </a:solidFill>
                <a:latin typeface="Arial" panose="020B0604020202020204" pitchFamily="34" charset="0"/>
                <a:cs typeface="Arial" panose="020B0604020202020204" pitchFamily="34" charset="0"/>
              </a:rPr>
              <a:t>Computer </a:t>
            </a:r>
            <a:r>
              <a:rPr lang="en-US" sz="2100" dirty="0">
                <a:solidFill>
                  <a:srgbClr val="005480"/>
                </a:solidFill>
                <a:latin typeface="Arial" panose="020B0604020202020204" pitchFamily="34" charset="0"/>
                <a:cs typeface="Arial" panose="020B0604020202020204" pitchFamily="34" charset="0"/>
              </a:rPr>
              <a:t>science </a:t>
            </a:r>
            <a:r>
              <a:rPr lang="en-US" sz="2100" dirty="0" smtClean="0">
                <a:solidFill>
                  <a:srgbClr val="005480"/>
                </a:solidFill>
                <a:latin typeface="Arial" panose="020B0604020202020204" pitchFamily="34" charset="0"/>
                <a:cs typeface="Arial" panose="020B0604020202020204" pitchFamily="34" charset="0"/>
              </a:rPr>
              <a:t>is creative and collaborative! Computers are elaborate tools for solving real-world problems, and teamwork is essential to developing those solutions.</a:t>
            </a:r>
          </a:p>
          <a:p>
            <a:pPr marL="1377950" indent="-1377950">
              <a:spcBef>
                <a:spcPts val="0"/>
              </a:spcBef>
              <a:buNone/>
            </a:pPr>
            <a:endParaRPr lang="en-US" sz="2100" b="1" dirty="0" smtClean="0"/>
          </a:p>
          <a:p>
            <a:pPr marL="1377950" indent="-1377950">
              <a:spcBef>
                <a:spcPts val="0"/>
              </a:spcBef>
              <a:buNone/>
            </a:pPr>
            <a:r>
              <a:rPr lang="en-US" sz="2100" b="1" dirty="0" smtClean="0">
                <a:solidFill>
                  <a:srgbClr val="92D050"/>
                </a:solidFill>
              </a:rPr>
              <a:t>MYTH</a:t>
            </a:r>
            <a:r>
              <a:rPr lang="en-US" sz="2100" dirty="0" smtClean="0"/>
              <a:t>: 	</a:t>
            </a:r>
            <a:r>
              <a:rPr lang="en-US" sz="2100" dirty="0" smtClean="0">
                <a:solidFill>
                  <a:srgbClr val="92D050"/>
                </a:solidFill>
                <a:latin typeface="Arial" panose="020B0604020202020204" pitchFamily="34" charset="0"/>
                <a:cs typeface="Arial" panose="020B0604020202020204" pitchFamily="34" charset="0"/>
              </a:rPr>
              <a:t>When </a:t>
            </a:r>
            <a:r>
              <a:rPr lang="en-US" sz="2100" dirty="0">
                <a:solidFill>
                  <a:srgbClr val="92D050"/>
                </a:solidFill>
                <a:latin typeface="Arial" panose="020B0604020202020204" pitchFamily="34" charset="0"/>
                <a:cs typeface="Arial" panose="020B0604020202020204" pitchFamily="34" charset="0"/>
              </a:rPr>
              <a:t>I think of computer science, the only career that comes to mind is </a:t>
            </a:r>
            <a:r>
              <a:rPr lang="en-US" sz="2100" dirty="0" smtClean="0">
                <a:solidFill>
                  <a:srgbClr val="92D050"/>
                </a:solidFill>
                <a:latin typeface="Arial" panose="020B0604020202020204" pitchFamily="34" charset="0"/>
                <a:cs typeface="Arial" panose="020B0604020202020204" pitchFamily="34" charset="0"/>
              </a:rPr>
              <a:t>programming.</a:t>
            </a:r>
          </a:p>
          <a:p>
            <a:pPr marL="1377950" indent="-1377950">
              <a:spcBef>
                <a:spcPts val="0"/>
              </a:spcBef>
              <a:buNone/>
            </a:pPr>
            <a:endParaRPr lang="en-US" sz="2100" dirty="0">
              <a:solidFill>
                <a:srgbClr val="92D050"/>
              </a:solidFill>
              <a:latin typeface="Arial" panose="020B0604020202020204" pitchFamily="34" charset="0"/>
              <a:cs typeface="Arial" panose="020B0604020202020204" pitchFamily="34" charset="0"/>
            </a:endParaRPr>
          </a:p>
          <a:p>
            <a:pPr marL="1377950" indent="-1377950">
              <a:spcBef>
                <a:spcPts val="0"/>
              </a:spcBef>
              <a:buNone/>
            </a:pPr>
            <a:r>
              <a:rPr lang="en-US" sz="2100" b="1" dirty="0" smtClean="0">
                <a:solidFill>
                  <a:srgbClr val="005480"/>
                </a:solidFill>
                <a:latin typeface="Arial" panose="020B0604020202020204" pitchFamily="34" charset="0"/>
                <a:cs typeface="Arial" panose="020B0604020202020204" pitchFamily="34" charset="0"/>
              </a:rPr>
              <a:t>REALITY</a:t>
            </a:r>
            <a:r>
              <a:rPr lang="en-US" sz="2100" dirty="0" smtClean="0">
                <a:latin typeface="Arial" panose="020B0604020202020204" pitchFamily="34" charset="0"/>
                <a:cs typeface="Arial" panose="020B0604020202020204" pitchFamily="34" charset="0"/>
              </a:rPr>
              <a:t>: 	</a:t>
            </a:r>
            <a:r>
              <a:rPr lang="en-US" sz="2100" dirty="0" smtClean="0">
                <a:solidFill>
                  <a:srgbClr val="005480"/>
                </a:solidFill>
                <a:latin typeface="Arial" panose="020B0604020202020204" pitchFamily="34" charset="0"/>
                <a:cs typeface="Arial" panose="020B0604020202020204" pitchFamily="34" charset="0"/>
              </a:rPr>
              <a:t>Studying computer </a:t>
            </a:r>
            <a:r>
              <a:rPr lang="en-US" sz="2100" dirty="0">
                <a:solidFill>
                  <a:srgbClr val="005480"/>
                </a:solidFill>
                <a:latin typeface="Arial" panose="020B0604020202020204" pitchFamily="34" charset="0"/>
                <a:cs typeface="Arial" panose="020B0604020202020204" pitchFamily="34" charset="0"/>
              </a:rPr>
              <a:t>science can lead to </a:t>
            </a:r>
            <a:r>
              <a:rPr lang="en-US" sz="2100" dirty="0" smtClean="0">
                <a:solidFill>
                  <a:srgbClr val="005480"/>
                </a:solidFill>
                <a:latin typeface="Arial" panose="020B0604020202020204" pitchFamily="34" charset="0"/>
                <a:cs typeface="Arial" panose="020B0604020202020204" pitchFamily="34" charset="0"/>
              </a:rPr>
              <a:t>hundred </a:t>
            </a:r>
            <a:r>
              <a:rPr lang="en-US" sz="2100" dirty="0">
                <a:solidFill>
                  <a:srgbClr val="005480"/>
                </a:solidFill>
                <a:latin typeface="Arial" panose="020B0604020202020204" pitchFamily="34" charset="0"/>
                <a:cs typeface="Arial" panose="020B0604020202020204" pitchFamily="34" charset="0"/>
              </a:rPr>
              <a:t>of </a:t>
            </a:r>
            <a:r>
              <a:rPr lang="en-US" sz="2100" dirty="0" smtClean="0">
                <a:solidFill>
                  <a:srgbClr val="005480"/>
                </a:solidFill>
                <a:latin typeface="Arial" panose="020B0604020202020204" pitchFamily="34" charset="0"/>
                <a:cs typeface="Arial" panose="020B0604020202020204" pitchFamily="34" charset="0"/>
              </a:rPr>
              <a:t>career paths, including 3-D </a:t>
            </a:r>
            <a:r>
              <a:rPr lang="en-US" sz="2100" dirty="0">
                <a:solidFill>
                  <a:srgbClr val="005480"/>
                </a:solidFill>
                <a:latin typeface="Arial" panose="020B0604020202020204" pitchFamily="34" charset="0"/>
                <a:cs typeface="Arial" panose="020B0604020202020204" pitchFamily="34" charset="0"/>
              </a:rPr>
              <a:t>animation, engineering, </a:t>
            </a:r>
            <a:r>
              <a:rPr lang="en-US" sz="2100" dirty="0" smtClean="0">
                <a:solidFill>
                  <a:srgbClr val="005480"/>
                </a:solidFill>
                <a:latin typeface="Arial" panose="020B0604020202020204" pitchFamily="34" charset="0"/>
                <a:cs typeface="Arial" panose="020B0604020202020204" pitchFamily="34" charset="0"/>
              </a:rPr>
              <a:t>entertainment, </a:t>
            </a:r>
            <a:r>
              <a:rPr lang="en-US" sz="2100" dirty="0">
                <a:solidFill>
                  <a:srgbClr val="005480"/>
                </a:solidFill>
                <a:latin typeface="Arial" panose="020B0604020202020204" pitchFamily="34" charset="0"/>
                <a:cs typeface="Arial" panose="020B0604020202020204" pitchFamily="34" charset="0"/>
              </a:rPr>
              <a:t>app development, medicine, visual design, robotics, political analysis and much, much more.</a:t>
            </a:r>
          </a:p>
          <a:p>
            <a:pPr marL="0" indent="0">
              <a:buNone/>
            </a:pPr>
            <a:endParaRPr lang="en-US" dirty="0"/>
          </a:p>
        </p:txBody>
      </p:sp>
    </p:spTree>
    <p:extLst>
      <p:ext uri="{BB962C8B-B14F-4D97-AF65-F5344CB8AC3E}">
        <p14:creationId xmlns:p14="http://schemas.microsoft.com/office/powerpoint/2010/main" val="3657457059"/>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Myth vs. Reality</a:t>
            </a:r>
            <a:endParaRPr lang="en-US" dirty="0"/>
          </a:p>
        </p:txBody>
      </p:sp>
      <p:sp>
        <p:nvSpPr>
          <p:cNvPr id="8" name="Content Placeholder 7"/>
          <p:cNvSpPr>
            <a:spLocks noGrp="1"/>
          </p:cNvSpPr>
          <p:nvPr>
            <p:ph sz="half" idx="2"/>
          </p:nvPr>
        </p:nvSpPr>
        <p:spPr/>
        <p:txBody>
          <a:bodyPr>
            <a:noAutofit/>
          </a:bodyPr>
          <a:lstStyle/>
          <a:p>
            <a:pPr marL="0" indent="0">
              <a:spcBef>
                <a:spcPts val="0"/>
              </a:spcBef>
              <a:buNone/>
            </a:pPr>
            <a:r>
              <a:rPr lang="en-US" b="1" dirty="0" smtClean="0">
                <a:solidFill>
                  <a:srgbClr val="92D050"/>
                </a:solidFill>
              </a:rPr>
              <a:t>MYTH</a:t>
            </a:r>
            <a:r>
              <a:rPr lang="en-US" dirty="0" smtClean="0"/>
              <a:t>: 		</a:t>
            </a:r>
            <a:r>
              <a:rPr lang="en-US" dirty="0" smtClean="0">
                <a:solidFill>
                  <a:srgbClr val="92D050"/>
                </a:solidFill>
                <a:latin typeface="Arial" panose="020B0604020202020204" pitchFamily="34" charset="0"/>
                <a:cs typeface="Arial" panose="020B0604020202020204" pitchFamily="34" charset="0"/>
              </a:rPr>
              <a:t>Computer </a:t>
            </a:r>
            <a:r>
              <a:rPr lang="en-US" dirty="0">
                <a:solidFill>
                  <a:srgbClr val="92D050"/>
                </a:solidFill>
                <a:latin typeface="Arial" panose="020B0604020202020204" pitchFamily="34" charset="0"/>
                <a:cs typeface="Arial" panose="020B0604020202020204" pitchFamily="34" charset="0"/>
              </a:rPr>
              <a:t>science is only for boys</a:t>
            </a:r>
            <a:r>
              <a:rPr lang="en-US" dirty="0" smtClean="0">
                <a:solidFill>
                  <a:srgbClr val="92D050"/>
                </a:solidFill>
                <a:latin typeface="Arial" panose="020B0604020202020204" pitchFamily="34" charset="0"/>
                <a:cs typeface="Arial" panose="020B0604020202020204" pitchFamily="34" charset="0"/>
              </a:rPr>
              <a:t>.</a:t>
            </a:r>
          </a:p>
          <a:p>
            <a:pPr marL="0" indent="0">
              <a:spcBef>
                <a:spcPts val="0"/>
              </a:spcBef>
              <a:buNone/>
            </a:pPr>
            <a:endParaRPr lang="en-US" dirty="0">
              <a:solidFill>
                <a:srgbClr val="92D050"/>
              </a:solidFill>
              <a:latin typeface="Arial" panose="020B0604020202020204" pitchFamily="34" charset="0"/>
              <a:cs typeface="Arial" panose="020B0604020202020204" pitchFamily="34" charset="0"/>
            </a:endParaRPr>
          </a:p>
          <a:p>
            <a:pPr marL="1377950" indent="-1377950">
              <a:spcBef>
                <a:spcPts val="0"/>
              </a:spcBef>
              <a:buNone/>
            </a:pPr>
            <a:r>
              <a:rPr lang="en-US" b="1" dirty="0" smtClean="0">
                <a:solidFill>
                  <a:srgbClr val="005480"/>
                </a:solidFill>
              </a:rPr>
              <a:t>REALITY</a:t>
            </a:r>
            <a:r>
              <a:rPr lang="en-US" dirty="0" smtClean="0"/>
              <a:t>:  	</a:t>
            </a:r>
            <a:r>
              <a:rPr lang="en-US" dirty="0" smtClean="0">
                <a:solidFill>
                  <a:srgbClr val="005480"/>
                </a:solidFill>
              </a:rPr>
              <a:t>Computer science is for everyone. Boy or girl, if you are creative, like to work in a team, and are interested in how  technology </a:t>
            </a:r>
            <a:r>
              <a:rPr lang="en-US" dirty="0" smtClean="0">
                <a:solidFill>
                  <a:srgbClr val="005480"/>
                </a:solidFill>
                <a:latin typeface="Arial" panose="020B0604020202020204" pitchFamily="34" charset="0"/>
                <a:cs typeface="Arial" panose="020B0604020202020204" pitchFamily="34" charset="0"/>
              </a:rPr>
              <a:t>can solve problems, computer science is for you.</a:t>
            </a:r>
          </a:p>
          <a:p>
            <a:pPr marL="0" indent="0">
              <a:spcBef>
                <a:spcPts val="0"/>
              </a:spcBef>
              <a:buNone/>
            </a:pPr>
            <a:endParaRPr lang="en-US" dirty="0">
              <a:latin typeface="Arial" panose="020B0604020202020204" pitchFamily="34" charset="0"/>
              <a:cs typeface="Arial" panose="020B0604020202020204" pitchFamily="34" charset="0"/>
            </a:endParaRPr>
          </a:p>
          <a:p>
            <a:pPr marL="1377950" indent="-1377950">
              <a:spcBef>
                <a:spcPts val="0"/>
              </a:spcBef>
              <a:buNone/>
            </a:pPr>
            <a:r>
              <a:rPr lang="en-US" b="1" dirty="0" smtClean="0">
                <a:solidFill>
                  <a:srgbClr val="92D050"/>
                </a:solidFill>
              </a:rPr>
              <a:t>MYTH</a:t>
            </a:r>
            <a:r>
              <a:rPr lang="en-US" dirty="0" smtClean="0"/>
              <a:t>: 	</a:t>
            </a:r>
            <a:r>
              <a:rPr lang="en-US" dirty="0" smtClean="0">
                <a:solidFill>
                  <a:srgbClr val="92D050"/>
                </a:solidFill>
                <a:latin typeface="Arial" panose="020B0604020202020204" pitchFamily="34" charset="0"/>
                <a:cs typeface="Arial" panose="020B0604020202020204" pitchFamily="34" charset="0"/>
              </a:rPr>
              <a:t>I’m not good at math, so I won’t be good at computer science.</a:t>
            </a:r>
          </a:p>
          <a:p>
            <a:pPr marL="1377950" indent="-1377950">
              <a:spcBef>
                <a:spcPts val="0"/>
              </a:spcBef>
              <a:buNone/>
            </a:pPr>
            <a:endParaRPr lang="en-US" dirty="0">
              <a:solidFill>
                <a:srgbClr val="92D050"/>
              </a:solidFill>
              <a:latin typeface="Arial" panose="020B0604020202020204" pitchFamily="34" charset="0"/>
              <a:cs typeface="Arial" panose="020B0604020202020204" pitchFamily="34" charset="0"/>
            </a:endParaRPr>
          </a:p>
          <a:p>
            <a:pPr marL="1377950" indent="-1377950">
              <a:spcBef>
                <a:spcPts val="0"/>
              </a:spcBef>
              <a:buNone/>
            </a:pPr>
            <a:r>
              <a:rPr lang="en-US" b="1" dirty="0" smtClean="0">
                <a:solidFill>
                  <a:srgbClr val="005480"/>
                </a:solidFill>
                <a:latin typeface="Arial" panose="020B0604020202020204" pitchFamily="34" charset="0"/>
                <a:cs typeface="Arial" panose="020B0604020202020204" pitchFamily="34" charset="0"/>
              </a:rPr>
              <a:t>REALITY</a:t>
            </a:r>
            <a:r>
              <a:rPr lang="en-US" dirty="0" smtClean="0">
                <a:latin typeface="Arial" panose="020B0604020202020204" pitchFamily="34" charset="0"/>
                <a:cs typeface="Arial" panose="020B0604020202020204" pitchFamily="34" charset="0"/>
              </a:rPr>
              <a:t>: 	</a:t>
            </a:r>
            <a:r>
              <a:rPr lang="en-US" dirty="0" smtClean="0">
                <a:solidFill>
                  <a:srgbClr val="005480"/>
                </a:solidFill>
                <a:latin typeface="Arial" panose="020B0604020202020204" pitchFamily="34" charset="0"/>
                <a:cs typeface="Arial" panose="020B0604020202020204" pitchFamily="34" charset="0"/>
              </a:rPr>
              <a:t>Like all sciences, computer science does involve math, but not everything is 1s and 0s. Language skills and critical thinking are just as, if not more, important for success. </a:t>
            </a:r>
          </a:p>
          <a:p>
            <a:pPr marL="0" indent="0">
              <a:spcBef>
                <a:spcPts val="0"/>
              </a:spcBef>
              <a:buNone/>
            </a:pPr>
            <a:endParaRPr lang="en-US" sz="1800" dirty="0">
              <a:latin typeface="Arial" panose="020B0604020202020204" pitchFamily="34" charset="0"/>
              <a:cs typeface="Arial" panose="020B0604020202020204" pitchFamily="34" charset="0"/>
            </a:endParaRPr>
          </a:p>
          <a:p>
            <a:pPr marL="1377950" indent="-1377950">
              <a:spcBef>
                <a:spcPts val="0"/>
              </a:spcBef>
              <a:buNone/>
            </a:pPr>
            <a:r>
              <a:rPr lang="en-US" sz="1800" dirty="0" smtClean="0"/>
              <a:t>	</a:t>
            </a:r>
            <a:endParaRPr lang="en-US" sz="1800" dirty="0"/>
          </a:p>
        </p:txBody>
      </p:sp>
    </p:spTree>
    <p:extLst>
      <p:ext uri="{BB962C8B-B14F-4D97-AF65-F5344CB8AC3E}">
        <p14:creationId xmlns:p14="http://schemas.microsoft.com/office/powerpoint/2010/main" val="3131371204"/>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2"/>
          </p:nvPr>
        </p:nvSpPr>
        <p:spPr/>
        <p:txBody>
          <a:bodyPr/>
          <a:lstStyle/>
          <a:p>
            <a:r>
              <a:rPr lang="en-US" dirty="0" smtClean="0">
                <a:hlinkClick r:id="rId2"/>
              </a:rPr>
              <a:t>Karlie Kloss: Coding is a superpower</a:t>
            </a:r>
            <a:endParaRPr lang="en-US" dirty="0" smtClean="0"/>
          </a:p>
          <a:p>
            <a:r>
              <a:rPr lang="en-US" dirty="0" smtClean="0">
                <a:hlinkClick r:id="rId3"/>
              </a:rPr>
              <a:t>NBA star Chris Bosh on Computer Science</a:t>
            </a:r>
            <a:endParaRPr lang="en-US" dirty="0" smtClean="0"/>
          </a:p>
        </p:txBody>
      </p:sp>
      <p:sp>
        <p:nvSpPr>
          <p:cNvPr id="4" name="Title 3"/>
          <p:cNvSpPr>
            <a:spLocks noGrp="1"/>
          </p:cNvSpPr>
          <p:nvPr>
            <p:ph type="title"/>
          </p:nvPr>
        </p:nvSpPr>
        <p:spPr/>
        <p:txBody>
          <a:bodyPr/>
          <a:lstStyle/>
          <a:p>
            <a:r>
              <a:rPr lang="en-US" dirty="0" smtClean="0"/>
              <a:t>What do celebrities say about computer science?</a:t>
            </a:r>
            <a:endParaRPr lang="en-US" dirty="0"/>
          </a:p>
        </p:txBody>
      </p:sp>
    </p:spTree>
    <p:extLst>
      <p:ext uri="{BB962C8B-B14F-4D97-AF65-F5344CB8AC3E}">
        <p14:creationId xmlns:p14="http://schemas.microsoft.com/office/powerpoint/2010/main" val="2944542948"/>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2"/>
          </p:nvPr>
        </p:nvSpPr>
        <p:spPr/>
        <p:txBody>
          <a:bodyPr>
            <a:normAutofit/>
          </a:bodyPr>
          <a:lstStyle/>
          <a:p>
            <a:pPr marL="0" indent="0">
              <a:buNone/>
            </a:pPr>
            <a:r>
              <a:rPr lang="en-US" sz="2000" dirty="0"/>
              <a:t>Did you know that of the more than 9 million STEM jobs available in the next decade, half will require computing experience?</a:t>
            </a:r>
          </a:p>
          <a:p>
            <a:pPr marL="0" indent="0">
              <a:buNone/>
            </a:pPr>
            <a:r>
              <a:rPr lang="en-US" sz="2000" dirty="0" smtClean="0"/>
              <a:t>AP CSP, launching in fall 2016, prepares you by:</a:t>
            </a:r>
          </a:p>
          <a:p>
            <a:r>
              <a:rPr lang="en-US" sz="2000" dirty="0" smtClean="0"/>
              <a:t>Introducing you to </a:t>
            </a:r>
            <a:r>
              <a:rPr lang="en-US" sz="2000" dirty="0"/>
              <a:t>the essential ideas of computer </a:t>
            </a:r>
            <a:r>
              <a:rPr lang="en-US" sz="2000" dirty="0" smtClean="0"/>
              <a:t>science. </a:t>
            </a:r>
            <a:endParaRPr lang="en-US" sz="2000" dirty="0"/>
          </a:p>
          <a:p>
            <a:r>
              <a:rPr lang="en-US" sz="2000" dirty="0" smtClean="0"/>
              <a:t>Challenging you to explore how computing </a:t>
            </a:r>
            <a:r>
              <a:rPr lang="en-US" sz="2000" dirty="0"/>
              <a:t>and technology </a:t>
            </a:r>
            <a:r>
              <a:rPr lang="en-US" sz="2000" dirty="0" smtClean="0"/>
              <a:t>impact the world around you.</a:t>
            </a:r>
          </a:p>
          <a:p>
            <a:r>
              <a:rPr lang="en-US" sz="2000" dirty="0" smtClean="0"/>
              <a:t>Providing a foundation of knowledge that can be applied across disciplines, no matter what your major or career focus- from STEM fields to music and the arts.  Chances are, no matter what field you’re interested in, computers play a role. </a:t>
            </a:r>
          </a:p>
        </p:txBody>
      </p:sp>
      <p:sp>
        <p:nvSpPr>
          <p:cNvPr id="4" name="Title 3"/>
          <p:cNvSpPr>
            <a:spLocks noGrp="1"/>
          </p:cNvSpPr>
          <p:nvPr>
            <p:ph type="title"/>
          </p:nvPr>
        </p:nvSpPr>
        <p:spPr/>
        <p:txBody>
          <a:bodyPr/>
          <a:lstStyle/>
          <a:p>
            <a:r>
              <a:rPr lang="en-US" dirty="0" smtClean="0"/>
              <a:t>What is AP</a:t>
            </a:r>
            <a:r>
              <a:rPr lang="en-US" baseline="30000" dirty="0" smtClean="0">
                <a:solidFill>
                  <a:srgbClr val="005480"/>
                </a:solidFill>
                <a:latin typeface="Arial"/>
                <a:cs typeface="Arial"/>
              </a:rPr>
              <a:t>®</a:t>
            </a:r>
            <a:r>
              <a:rPr lang="en-US" dirty="0" smtClean="0"/>
              <a:t> Computer Science Principles (AP CSP)?</a:t>
            </a:r>
            <a:endParaRPr lang="en-US" dirty="0"/>
          </a:p>
        </p:txBody>
      </p:sp>
    </p:spTree>
    <p:extLst>
      <p:ext uri="{BB962C8B-B14F-4D97-AF65-F5344CB8AC3E}">
        <p14:creationId xmlns:p14="http://schemas.microsoft.com/office/powerpoint/2010/main" val="1682934856"/>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2"/>
          </p:nvPr>
        </p:nvSpPr>
        <p:spPr/>
        <p:txBody>
          <a:bodyPr/>
          <a:lstStyle/>
          <a:p>
            <a:r>
              <a:rPr lang="en-US" sz="1800" dirty="0" smtClean="0"/>
              <a:t>Creatively address world issues and concerns</a:t>
            </a:r>
          </a:p>
          <a:p>
            <a:r>
              <a:rPr lang="en-US" sz="1800" dirty="0" smtClean="0"/>
              <a:t>Use the same processes and tools as artists, musicians, engineers, computer scientists and others to bring ideas to life</a:t>
            </a:r>
          </a:p>
          <a:p>
            <a:r>
              <a:rPr lang="en-US" sz="1800" dirty="0" smtClean="0"/>
              <a:t>Conceptualize </a:t>
            </a:r>
            <a:r>
              <a:rPr lang="en-US" sz="1800" dirty="0"/>
              <a:t>and </a:t>
            </a:r>
            <a:r>
              <a:rPr lang="en-US" sz="1800" dirty="0" smtClean="0"/>
              <a:t>build digital projects, such as videos </a:t>
            </a:r>
            <a:r>
              <a:rPr lang="en-US" sz="1800" dirty="0"/>
              <a:t>or mobile apps, that have practical, real-world </a:t>
            </a:r>
            <a:r>
              <a:rPr lang="en-US" sz="1800" dirty="0" smtClean="0"/>
              <a:t>use</a:t>
            </a:r>
          </a:p>
          <a:p>
            <a:r>
              <a:rPr lang="en-US" sz="1800" dirty="0"/>
              <a:t>Learn how to identify threats to cybersecurity and ways to use the internet to address such </a:t>
            </a:r>
            <a:r>
              <a:rPr lang="en-US" sz="1800" dirty="0" smtClean="0"/>
              <a:t>concerns</a:t>
            </a:r>
          </a:p>
          <a:p>
            <a:endParaRPr lang="en-US" dirty="0"/>
          </a:p>
        </p:txBody>
      </p:sp>
      <p:sp>
        <p:nvSpPr>
          <p:cNvPr id="4" name="Title 3"/>
          <p:cNvSpPr>
            <a:spLocks noGrp="1"/>
          </p:cNvSpPr>
          <p:nvPr>
            <p:ph type="title"/>
          </p:nvPr>
        </p:nvSpPr>
        <p:spPr/>
        <p:txBody>
          <a:bodyPr/>
          <a:lstStyle/>
          <a:p>
            <a:r>
              <a:rPr lang="en-US" dirty="0" smtClean="0"/>
              <a:t>What makes AP</a:t>
            </a:r>
            <a:r>
              <a:rPr lang="en-US" baseline="30000" dirty="0" smtClean="0">
                <a:solidFill>
                  <a:srgbClr val="005480"/>
                </a:solidFill>
                <a:latin typeface="Arial"/>
                <a:cs typeface="Arial"/>
              </a:rPr>
              <a:t>®</a:t>
            </a:r>
            <a:r>
              <a:rPr lang="en-US" dirty="0" smtClean="0"/>
              <a:t> CSP special?</a:t>
            </a:r>
            <a:endParaRPr lang="en-US" dirty="0"/>
          </a:p>
        </p:txBody>
      </p:sp>
      <p:sp>
        <p:nvSpPr>
          <p:cNvPr id="7" name="Content Placeholder 2"/>
          <p:cNvSpPr txBox="1">
            <a:spLocks/>
          </p:cNvSpPr>
          <p:nvPr/>
        </p:nvSpPr>
        <p:spPr>
          <a:xfrm>
            <a:off x="971875" y="7378098"/>
            <a:ext cx="6780053" cy="523956"/>
          </a:xfrm>
          <a:prstGeom prst="rect">
            <a:avLst/>
          </a:prstGeom>
        </p:spPr>
        <p:txBody>
          <a:bodyPr>
            <a:noAutofit/>
          </a:bodyPr>
          <a:lstStyle>
            <a:lvl1pPr marL="285750" indent="-285750" algn="l" defTabSz="457200" rtl="0" eaLnBrk="1" latinLnBrk="0" hangingPunct="1">
              <a:spcBef>
                <a:spcPts val="1600"/>
              </a:spcBef>
              <a:buClr>
                <a:srgbClr val="0065A4"/>
              </a:buClr>
              <a:buSzPct val="80000"/>
              <a:buFont typeface="Lucida Grande"/>
              <a:buChar char="►"/>
              <a:defRPr sz="1600" kern="1200">
                <a:solidFill>
                  <a:schemeClr val="tx1"/>
                </a:solidFill>
                <a:latin typeface="Arial"/>
                <a:ea typeface="+mn-ea"/>
                <a:cs typeface="Arial"/>
              </a:defRPr>
            </a:lvl1pPr>
            <a:lvl2pPr marL="571500" indent="-279400" algn="l" defTabSz="457200" rtl="0" eaLnBrk="1" latinLnBrk="0" hangingPunct="1">
              <a:spcBef>
                <a:spcPts val="1600"/>
              </a:spcBef>
              <a:buClr>
                <a:srgbClr val="0065A4"/>
              </a:buClr>
              <a:buSzPct val="60000"/>
              <a:buFont typeface="Lucida Grande"/>
              <a:buChar char="►"/>
              <a:defRPr sz="1600" kern="1200">
                <a:solidFill>
                  <a:schemeClr val="tx1"/>
                </a:solidFill>
                <a:latin typeface="Arial"/>
                <a:ea typeface="+mn-ea"/>
                <a:cs typeface="Arial"/>
              </a:defRPr>
            </a:lvl2pPr>
            <a:lvl3pPr marL="800100" indent="-228600" algn="l" defTabSz="457200" rtl="0" eaLnBrk="1" latinLnBrk="0" hangingPunct="1">
              <a:spcBef>
                <a:spcPts val="1600"/>
              </a:spcBef>
              <a:buClr>
                <a:srgbClr val="0065A4"/>
              </a:buClr>
              <a:buSzPct val="60000"/>
              <a:buFont typeface="Lucida Grande"/>
              <a:buChar char="►"/>
              <a:defRPr sz="1600" kern="1200">
                <a:solidFill>
                  <a:schemeClr val="tx1"/>
                </a:solidFill>
                <a:latin typeface="Arial"/>
                <a:ea typeface="+mn-ea"/>
                <a:cs typeface="Arial"/>
              </a:defRPr>
            </a:lvl3pPr>
            <a:lvl4pPr marL="1092200" indent="-292100" algn="l" defTabSz="457200" rtl="0" eaLnBrk="1" latinLnBrk="0" hangingPunct="1">
              <a:spcBef>
                <a:spcPts val="1600"/>
              </a:spcBef>
              <a:buClr>
                <a:srgbClr val="0065A4"/>
              </a:buClr>
              <a:buSzPct val="60000"/>
              <a:buFont typeface="Lucida Grande"/>
              <a:buChar char="►"/>
              <a:defRPr sz="1600" kern="1200">
                <a:solidFill>
                  <a:schemeClr val="tx1"/>
                </a:solidFill>
                <a:latin typeface="Arial"/>
                <a:ea typeface="+mn-ea"/>
                <a:cs typeface="Arial"/>
              </a:defRPr>
            </a:lvl4pPr>
            <a:lvl5pPr marL="1371600" indent="-279400" algn="l" defTabSz="457200" rtl="0" eaLnBrk="1" latinLnBrk="0" hangingPunct="1">
              <a:spcBef>
                <a:spcPts val="1600"/>
              </a:spcBef>
              <a:buClr>
                <a:srgbClr val="0065A4"/>
              </a:buClr>
              <a:buSzPct val="60000"/>
              <a:buFont typeface="Lucida Grande"/>
              <a:buChar char="►"/>
              <a:defRPr sz="16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16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6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6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600" kern="1200">
                <a:solidFill>
                  <a:schemeClr val="tx1"/>
                </a:solidFill>
                <a:latin typeface="+mn-lt"/>
                <a:ea typeface="+mn-ea"/>
                <a:cs typeface="+mn-cs"/>
              </a:defRPr>
            </a:lvl9pPr>
          </a:lstStyle>
          <a:p>
            <a:pPr marL="0" indent="0" algn="r">
              <a:spcBef>
                <a:spcPts val="2200"/>
              </a:spcBef>
              <a:buNone/>
            </a:pPr>
            <a:endParaRPr lang="en-US" dirty="0">
              <a:solidFill>
                <a:srgbClr val="005480"/>
              </a:solidFill>
            </a:endParaRPr>
          </a:p>
        </p:txBody>
      </p:sp>
      <p:sp>
        <p:nvSpPr>
          <p:cNvPr id="8" name="TextBox 7"/>
          <p:cNvSpPr txBox="1"/>
          <p:nvPr/>
        </p:nvSpPr>
        <p:spPr>
          <a:xfrm rot="5400000" flipH="1">
            <a:off x="4081292" y="2126934"/>
            <a:ext cx="997945" cy="7216783"/>
          </a:xfrm>
          <a:custGeom>
            <a:avLst/>
            <a:gdLst>
              <a:gd name="connsiteX0" fmla="*/ 0 w 2034287"/>
              <a:gd name="connsiteY0" fmla="*/ 0 h 3774398"/>
              <a:gd name="connsiteX1" fmla="*/ 2034287 w 2034287"/>
              <a:gd name="connsiteY1" fmla="*/ 0 h 3774398"/>
              <a:gd name="connsiteX2" fmla="*/ 2034287 w 2034287"/>
              <a:gd name="connsiteY2" fmla="*/ 3774398 h 3774398"/>
              <a:gd name="connsiteX3" fmla="*/ 0 w 2034287"/>
              <a:gd name="connsiteY3" fmla="*/ 3774398 h 3774398"/>
              <a:gd name="connsiteX4" fmla="*/ 0 w 2034287"/>
              <a:gd name="connsiteY4" fmla="*/ 0 h 3774398"/>
              <a:gd name="connsiteX0" fmla="*/ 0 w 2034287"/>
              <a:gd name="connsiteY0" fmla="*/ 0 h 3774398"/>
              <a:gd name="connsiteX1" fmla="*/ 2034287 w 2034287"/>
              <a:gd name="connsiteY1" fmla="*/ 0 h 3774398"/>
              <a:gd name="connsiteX2" fmla="*/ 2034287 w 2034287"/>
              <a:gd name="connsiteY2" fmla="*/ 3774398 h 3774398"/>
              <a:gd name="connsiteX3" fmla="*/ 0 w 2034287"/>
              <a:gd name="connsiteY3" fmla="*/ 3774398 h 3774398"/>
              <a:gd name="connsiteX4" fmla="*/ 0 w 2034287"/>
              <a:gd name="connsiteY4" fmla="*/ 2868578 h 3774398"/>
              <a:gd name="connsiteX5" fmla="*/ 0 w 2034287"/>
              <a:gd name="connsiteY5" fmla="*/ 0 h 3774398"/>
              <a:gd name="connsiteX0" fmla="*/ 0 w 2034287"/>
              <a:gd name="connsiteY0" fmla="*/ 0 h 3774398"/>
              <a:gd name="connsiteX1" fmla="*/ 2034287 w 2034287"/>
              <a:gd name="connsiteY1" fmla="*/ 0 h 3774398"/>
              <a:gd name="connsiteX2" fmla="*/ 2034287 w 2034287"/>
              <a:gd name="connsiteY2" fmla="*/ 3774398 h 3774398"/>
              <a:gd name="connsiteX3" fmla="*/ 0 w 2034287"/>
              <a:gd name="connsiteY3" fmla="*/ 3774398 h 3774398"/>
              <a:gd name="connsiteX4" fmla="*/ 0 w 2034287"/>
              <a:gd name="connsiteY4" fmla="*/ 2868578 h 3774398"/>
              <a:gd name="connsiteX5" fmla="*/ 0 w 2034287"/>
              <a:gd name="connsiteY5" fmla="*/ 0 h 3774398"/>
              <a:gd name="connsiteX0" fmla="*/ 0 w 2034287"/>
              <a:gd name="connsiteY0" fmla="*/ 0 h 3774398"/>
              <a:gd name="connsiteX1" fmla="*/ 2034287 w 2034287"/>
              <a:gd name="connsiteY1" fmla="*/ 0 h 3774398"/>
              <a:gd name="connsiteX2" fmla="*/ 2034287 w 2034287"/>
              <a:gd name="connsiteY2" fmla="*/ 3774398 h 3774398"/>
              <a:gd name="connsiteX3" fmla="*/ 0 w 2034287"/>
              <a:gd name="connsiteY3" fmla="*/ 3774398 h 3774398"/>
              <a:gd name="connsiteX4" fmla="*/ 0 w 2034287"/>
              <a:gd name="connsiteY4" fmla="*/ 3397700 h 3774398"/>
              <a:gd name="connsiteX5" fmla="*/ 0 w 2034287"/>
              <a:gd name="connsiteY5" fmla="*/ 2868578 h 3774398"/>
              <a:gd name="connsiteX6" fmla="*/ 0 w 2034287"/>
              <a:gd name="connsiteY6" fmla="*/ 0 h 3774398"/>
              <a:gd name="connsiteX0" fmla="*/ 0 w 2034287"/>
              <a:gd name="connsiteY0" fmla="*/ 0 h 3774398"/>
              <a:gd name="connsiteX1" fmla="*/ 2034287 w 2034287"/>
              <a:gd name="connsiteY1" fmla="*/ 0 h 3774398"/>
              <a:gd name="connsiteX2" fmla="*/ 2034287 w 2034287"/>
              <a:gd name="connsiteY2" fmla="*/ 3774398 h 3774398"/>
              <a:gd name="connsiteX3" fmla="*/ 0 w 2034287"/>
              <a:gd name="connsiteY3" fmla="*/ 3774398 h 3774398"/>
              <a:gd name="connsiteX4" fmla="*/ 0 w 2034287"/>
              <a:gd name="connsiteY4" fmla="*/ 3397700 h 3774398"/>
              <a:gd name="connsiteX5" fmla="*/ 0 w 2034287"/>
              <a:gd name="connsiteY5" fmla="*/ 3103744 h 3774398"/>
              <a:gd name="connsiteX6" fmla="*/ 0 w 2034287"/>
              <a:gd name="connsiteY6" fmla="*/ 2868578 h 3774398"/>
              <a:gd name="connsiteX7" fmla="*/ 0 w 2034287"/>
              <a:gd name="connsiteY7" fmla="*/ 0 h 3774398"/>
              <a:gd name="connsiteX0" fmla="*/ 364525 w 2398812"/>
              <a:gd name="connsiteY0" fmla="*/ 0 h 3774398"/>
              <a:gd name="connsiteX1" fmla="*/ 2398812 w 2398812"/>
              <a:gd name="connsiteY1" fmla="*/ 0 h 3774398"/>
              <a:gd name="connsiteX2" fmla="*/ 2398812 w 2398812"/>
              <a:gd name="connsiteY2" fmla="*/ 3774398 h 3774398"/>
              <a:gd name="connsiteX3" fmla="*/ 364525 w 2398812"/>
              <a:gd name="connsiteY3" fmla="*/ 3774398 h 3774398"/>
              <a:gd name="connsiteX4" fmla="*/ 364525 w 2398812"/>
              <a:gd name="connsiteY4" fmla="*/ 3397700 h 3774398"/>
              <a:gd name="connsiteX5" fmla="*/ 0 w 2398812"/>
              <a:gd name="connsiteY5" fmla="*/ 3162535 h 3774398"/>
              <a:gd name="connsiteX6" fmla="*/ 364525 w 2398812"/>
              <a:gd name="connsiteY6" fmla="*/ 3103744 h 3774398"/>
              <a:gd name="connsiteX7" fmla="*/ 364525 w 2398812"/>
              <a:gd name="connsiteY7" fmla="*/ 2868578 h 3774398"/>
              <a:gd name="connsiteX8" fmla="*/ 364525 w 2398812"/>
              <a:gd name="connsiteY8" fmla="*/ 0 h 3774398"/>
              <a:gd name="connsiteX0" fmla="*/ 364525 w 2398812"/>
              <a:gd name="connsiteY0" fmla="*/ 0 h 3774398"/>
              <a:gd name="connsiteX1" fmla="*/ 2398812 w 2398812"/>
              <a:gd name="connsiteY1" fmla="*/ 0 h 3774398"/>
              <a:gd name="connsiteX2" fmla="*/ 2398812 w 2398812"/>
              <a:gd name="connsiteY2" fmla="*/ 3774398 h 3774398"/>
              <a:gd name="connsiteX3" fmla="*/ 364525 w 2398812"/>
              <a:gd name="connsiteY3" fmla="*/ 3774398 h 3774398"/>
              <a:gd name="connsiteX4" fmla="*/ 364525 w 2398812"/>
              <a:gd name="connsiteY4" fmla="*/ 3397700 h 3774398"/>
              <a:gd name="connsiteX5" fmla="*/ 0 w 2398812"/>
              <a:gd name="connsiteY5" fmla="*/ 3233084 h 3774398"/>
              <a:gd name="connsiteX6" fmla="*/ 364525 w 2398812"/>
              <a:gd name="connsiteY6" fmla="*/ 3103744 h 3774398"/>
              <a:gd name="connsiteX7" fmla="*/ 364525 w 2398812"/>
              <a:gd name="connsiteY7" fmla="*/ 2868578 h 3774398"/>
              <a:gd name="connsiteX8" fmla="*/ 364525 w 2398812"/>
              <a:gd name="connsiteY8" fmla="*/ 0 h 3774398"/>
              <a:gd name="connsiteX0" fmla="*/ 364525 w 2398812"/>
              <a:gd name="connsiteY0" fmla="*/ 0 h 3774398"/>
              <a:gd name="connsiteX1" fmla="*/ 2398812 w 2398812"/>
              <a:gd name="connsiteY1" fmla="*/ 0 h 3774398"/>
              <a:gd name="connsiteX2" fmla="*/ 2398812 w 2398812"/>
              <a:gd name="connsiteY2" fmla="*/ 3774398 h 3774398"/>
              <a:gd name="connsiteX3" fmla="*/ 364525 w 2398812"/>
              <a:gd name="connsiteY3" fmla="*/ 3774398 h 3774398"/>
              <a:gd name="connsiteX4" fmla="*/ 364525 w 2398812"/>
              <a:gd name="connsiteY4" fmla="*/ 3397700 h 3774398"/>
              <a:gd name="connsiteX5" fmla="*/ 0 w 2398812"/>
              <a:gd name="connsiteY5" fmla="*/ 3233084 h 3774398"/>
              <a:gd name="connsiteX6" fmla="*/ 364525 w 2398812"/>
              <a:gd name="connsiteY6" fmla="*/ 3103744 h 3774398"/>
              <a:gd name="connsiteX7" fmla="*/ 364525 w 2398812"/>
              <a:gd name="connsiteY7" fmla="*/ 2868578 h 3774398"/>
              <a:gd name="connsiteX8" fmla="*/ 364525 w 2398812"/>
              <a:gd name="connsiteY8" fmla="*/ 0 h 3774398"/>
              <a:gd name="connsiteX0" fmla="*/ 364525 w 2398812"/>
              <a:gd name="connsiteY0" fmla="*/ 0 h 3774398"/>
              <a:gd name="connsiteX1" fmla="*/ 2398812 w 2398812"/>
              <a:gd name="connsiteY1" fmla="*/ 0 h 3774398"/>
              <a:gd name="connsiteX2" fmla="*/ 2398812 w 2398812"/>
              <a:gd name="connsiteY2" fmla="*/ 3774398 h 3774398"/>
              <a:gd name="connsiteX3" fmla="*/ 364525 w 2398812"/>
              <a:gd name="connsiteY3" fmla="*/ 3774398 h 3774398"/>
              <a:gd name="connsiteX4" fmla="*/ 364525 w 2398812"/>
              <a:gd name="connsiteY4" fmla="*/ 3397700 h 3774398"/>
              <a:gd name="connsiteX5" fmla="*/ 0 w 2398812"/>
              <a:gd name="connsiteY5" fmla="*/ 3233084 h 3774398"/>
              <a:gd name="connsiteX6" fmla="*/ 364525 w 2398812"/>
              <a:gd name="connsiteY6" fmla="*/ 3103744 h 3774398"/>
              <a:gd name="connsiteX7" fmla="*/ 364525 w 2398812"/>
              <a:gd name="connsiteY7" fmla="*/ 2868578 h 3774398"/>
              <a:gd name="connsiteX8" fmla="*/ 364525 w 2398812"/>
              <a:gd name="connsiteY8" fmla="*/ 0 h 3774398"/>
              <a:gd name="connsiteX0" fmla="*/ 364525 w 2398812"/>
              <a:gd name="connsiteY0" fmla="*/ 1846143 h 5620541"/>
              <a:gd name="connsiteX1" fmla="*/ 2381863 w 2398812"/>
              <a:gd name="connsiteY1" fmla="*/ 0 h 5620541"/>
              <a:gd name="connsiteX2" fmla="*/ 2398812 w 2398812"/>
              <a:gd name="connsiteY2" fmla="*/ 5620541 h 5620541"/>
              <a:gd name="connsiteX3" fmla="*/ 364525 w 2398812"/>
              <a:gd name="connsiteY3" fmla="*/ 5620541 h 5620541"/>
              <a:gd name="connsiteX4" fmla="*/ 364525 w 2398812"/>
              <a:gd name="connsiteY4" fmla="*/ 5243843 h 5620541"/>
              <a:gd name="connsiteX5" fmla="*/ 0 w 2398812"/>
              <a:gd name="connsiteY5" fmla="*/ 5079227 h 5620541"/>
              <a:gd name="connsiteX6" fmla="*/ 364525 w 2398812"/>
              <a:gd name="connsiteY6" fmla="*/ 4949887 h 5620541"/>
              <a:gd name="connsiteX7" fmla="*/ 364525 w 2398812"/>
              <a:gd name="connsiteY7" fmla="*/ 4714721 h 5620541"/>
              <a:gd name="connsiteX8" fmla="*/ 364525 w 2398812"/>
              <a:gd name="connsiteY8" fmla="*/ 1846143 h 5620541"/>
              <a:gd name="connsiteX0" fmla="*/ 279787 w 2398812"/>
              <a:gd name="connsiteY0" fmla="*/ 0 h 5620543"/>
              <a:gd name="connsiteX1" fmla="*/ 2381863 w 2398812"/>
              <a:gd name="connsiteY1" fmla="*/ 2 h 5620543"/>
              <a:gd name="connsiteX2" fmla="*/ 2398812 w 2398812"/>
              <a:gd name="connsiteY2" fmla="*/ 5620543 h 5620543"/>
              <a:gd name="connsiteX3" fmla="*/ 364525 w 2398812"/>
              <a:gd name="connsiteY3" fmla="*/ 5620543 h 5620543"/>
              <a:gd name="connsiteX4" fmla="*/ 364525 w 2398812"/>
              <a:gd name="connsiteY4" fmla="*/ 5243845 h 5620543"/>
              <a:gd name="connsiteX5" fmla="*/ 0 w 2398812"/>
              <a:gd name="connsiteY5" fmla="*/ 5079229 h 5620543"/>
              <a:gd name="connsiteX6" fmla="*/ 364525 w 2398812"/>
              <a:gd name="connsiteY6" fmla="*/ 4949889 h 5620543"/>
              <a:gd name="connsiteX7" fmla="*/ 364525 w 2398812"/>
              <a:gd name="connsiteY7" fmla="*/ 4714723 h 5620543"/>
              <a:gd name="connsiteX8" fmla="*/ 279787 w 2398812"/>
              <a:gd name="connsiteY8" fmla="*/ 0 h 5620543"/>
              <a:gd name="connsiteX0" fmla="*/ 364527 w 2398812"/>
              <a:gd name="connsiteY0" fmla="*/ 0 h 5620543"/>
              <a:gd name="connsiteX1" fmla="*/ 2381863 w 2398812"/>
              <a:gd name="connsiteY1" fmla="*/ 2 h 5620543"/>
              <a:gd name="connsiteX2" fmla="*/ 2398812 w 2398812"/>
              <a:gd name="connsiteY2" fmla="*/ 5620543 h 5620543"/>
              <a:gd name="connsiteX3" fmla="*/ 364525 w 2398812"/>
              <a:gd name="connsiteY3" fmla="*/ 5620543 h 5620543"/>
              <a:gd name="connsiteX4" fmla="*/ 364525 w 2398812"/>
              <a:gd name="connsiteY4" fmla="*/ 5243845 h 5620543"/>
              <a:gd name="connsiteX5" fmla="*/ 0 w 2398812"/>
              <a:gd name="connsiteY5" fmla="*/ 5079229 h 5620543"/>
              <a:gd name="connsiteX6" fmla="*/ 364525 w 2398812"/>
              <a:gd name="connsiteY6" fmla="*/ 4949889 h 5620543"/>
              <a:gd name="connsiteX7" fmla="*/ 364525 w 2398812"/>
              <a:gd name="connsiteY7" fmla="*/ 4714723 h 5620543"/>
              <a:gd name="connsiteX8" fmla="*/ 364527 w 2398812"/>
              <a:gd name="connsiteY8" fmla="*/ 0 h 5620543"/>
              <a:gd name="connsiteX0" fmla="*/ 429435 w 2463720"/>
              <a:gd name="connsiteY0" fmla="*/ 0 h 5620543"/>
              <a:gd name="connsiteX1" fmla="*/ 2446771 w 2463720"/>
              <a:gd name="connsiteY1" fmla="*/ 2 h 5620543"/>
              <a:gd name="connsiteX2" fmla="*/ 2463720 w 2463720"/>
              <a:gd name="connsiteY2" fmla="*/ 5620543 h 5620543"/>
              <a:gd name="connsiteX3" fmla="*/ 429433 w 2463720"/>
              <a:gd name="connsiteY3" fmla="*/ 5620543 h 5620543"/>
              <a:gd name="connsiteX4" fmla="*/ 429433 w 2463720"/>
              <a:gd name="connsiteY4" fmla="*/ 5243845 h 5620543"/>
              <a:gd name="connsiteX5" fmla="*/ 0 w 2463720"/>
              <a:gd name="connsiteY5" fmla="*/ 4926363 h 5620543"/>
              <a:gd name="connsiteX6" fmla="*/ 429433 w 2463720"/>
              <a:gd name="connsiteY6" fmla="*/ 4949889 h 5620543"/>
              <a:gd name="connsiteX7" fmla="*/ 429433 w 2463720"/>
              <a:gd name="connsiteY7" fmla="*/ 4714723 h 5620543"/>
              <a:gd name="connsiteX8" fmla="*/ 429435 w 2463720"/>
              <a:gd name="connsiteY8" fmla="*/ 0 h 5620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63720" h="5620543">
                <a:moveTo>
                  <a:pt x="429435" y="0"/>
                </a:moveTo>
                <a:lnTo>
                  <a:pt x="2446771" y="2"/>
                </a:lnTo>
                <a:cubicBezTo>
                  <a:pt x="2452421" y="1873516"/>
                  <a:pt x="2458070" y="3747029"/>
                  <a:pt x="2463720" y="5620543"/>
                </a:cubicBezTo>
                <a:lnTo>
                  <a:pt x="429433" y="5620543"/>
                </a:lnTo>
                <a:lnTo>
                  <a:pt x="429433" y="5243845"/>
                </a:lnTo>
                <a:lnTo>
                  <a:pt x="0" y="4926363"/>
                </a:lnTo>
                <a:lnTo>
                  <a:pt x="429433" y="4949889"/>
                </a:lnTo>
                <a:lnTo>
                  <a:pt x="429433" y="4714723"/>
                </a:lnTo>
                <a:cubicBezTo>
                  <a:pt x="429434" y="3143149"/>
                  <a:pt x="429434" y="1571574"/>
                  <a:pt x="429435" y="0"/>
                </a:cubicBezTo>
                <a:close/>
              </a:path>
            </a:pathLst>
          </a:custGeom>
          <a:solidFill>
            <a:srgbClr val="073F69"/>
          </a:solidFill>
          <a:ln>
            <a:noFill/>
          </a:ln>
        </p:spPr>
        <p:txBody>
          <a:bodyPr vert="horz" wrap="square" lIns="91440" tIns="0" rIns="91440" bIns="45720" rtlCol="0" anchor="ctr" anchorCtr="0">
            <a:noAutofit/>
          </a:bodyPr>
          <a:lstStyle/>
          <a:p>
            <a:pPr marL="55563"/>
            <a:endParaRPr lang="en-US" sz="2400" dirty="0">
              <a:solidFill>
                <a:srgbClr val="005480"/>
              </a:solidFill>
              <a:latin typeface="Serifa Std 45 Light" pitchFamily="18" charset="0"/>
              <a:ea typeface="Arial Unicode MS" pitchFamily="34" charset="-128"/>
              <a:cs typeface="Arial" pitchFamily="34" charset="0"/>
            </a:endParaRPr>
          </a:p>
        </p:txBody>
      </p:sp>
      <p:sp>
        <p:nvSpPr>
          <p:cNvPr id="9" name="Content Placeholder 2"/>
          <p:cNvSpPr txBox="1">
            <a:spLocks/>
          </p:cNvSpPr>
          <p:nvPr/>
        </p:nvSpPr>
        <p:spPr>
          <a:xfrm>
            <a:off x="1107275" y="5298614"/>
            <a:ext cx="6931256" cy="777701"/>
          </a:xfrm>
          <a:prstGeom prst="rect">
            <a:avLst/>
          </a:prstGeom>
        </p:spPr>
        <p:txBody>
          <a:bodyPr>
            <a:noAutofit/>
          </a:bodyPr>
          <a:lstStyle>
            <a:lvl1pPr marL="285750" indent="-285750" algn="l" defTabSz="457200" rtl="0" eaLnBrk="1" latinLnBrk="0" hangingPunct="1">
              <a:spcBef>
                <a:spcPts val="1600"/>
              </a:spcBef>
              <a:buClr>
                <a:srgbClr val="0065A4"/>
              </a:buClr>
              <a:buSzPct val="80000"/>
              <a:buFont typeface="Lucida Grande"/>
              <a:buChar char="►"/>
              <a:defRPr sz="1600" kern="1200">
                <a:solidFill>
                  <a:schemeClr val="tx1"/>
                </a:solidFill>
                <a:latin typeface="Arial"/>
                <a:ea typeface="+mn-ea"/>
                <a:cs typeface="Arial"/>
              </a:defRPr>
            </a:lvl1pPr>
            <a:lvl2pPr marL="571500" indent="-279400" algn="l" defTabSz="457200" rtl="0" eaLnBrk="1" latinLnBrk="0" hangingPunct="1">
              <a:spcBef>
                <a:spcPts val="1600"/>
              </a:spcBef>
              <a:buClr>
                <a:srgbClr val="0065A4"/>
              </a:buClr>
              <a:buSzPct val="60000"/>
              <a:buFont typeface="Lucida Grande"/>
              <a:buChar char="►"/>
              <a:defRPr sz="1600" kern="1200">
                <a:solidFill>
                  <a:schemeClr val="tx1"/>
                </a:solidFill>
                <a:latin typeface="Arial"/>
                <a:ea typeface="+mn-ea"/>
                <a:cs typeface="Arial"/>
              </a:defRPr>
            </a:lvl2pPr>
            <a:lvl3pPr marL="800100" indent="-228600" algn="l" defTabSz="457200" rtl="0" eaLnBrk="1" latinLnBrk="0" hangingPunct="1">
              <a:spcBef>
                <a:spcPts val="1600"/>
              </a:spcBef>
              <a:buClr>
                <a:srgbClr val="0065A4"/>
              </a:buClr>
              <a:buSzPct val="60000"/>
              <a:buFont typeface="Lucida Grande"/>
              <a:buChar char="►"/>
              <a:defRPr sz="1600" kern="1200">
                <a:solidFill>
                  <a:schemeClr val="tx1"/>
                </a:solidFill>
                <a:latin typeface="Arial"/>
                <a:ea typeface="+mn-ea"/>
                <a:cs typeface="Arial"/>
              </a:defRPr>
            </a:lvl3pPr>
            <a:lvl4pPr marL="1092200" indent="-292100" algn="l" defTabSz="457200" rtl="0" eaLnBrk="1" latinLnBrk="0" hangingPunct="1">
              <a:spcBef>
                <a:spcPts val="1600"/>
              </a:spcBef>
              <a:buClr>
                <a:srgbClr val="0065A4"/>
              </a:buClr>
              <a:buSzPct val="60000"/>
              <a:buFont typeface="Lucida Grande"/>
              <a:buChar char="►"/>
              <a:defRPr sz="1600" kern="1200">
                <a:solidFill>
                  <a:schemeClr val="tx1"/>
                </a:solidFill>
                <a:latin typeface="Arial"/>
                <a:ea typeface="+mn-ea"/>
                <a:cs typeface="Arial"/>
              </a:defRPr>
            </a:lvl4pPr>
            <a:lvl5pPr marL="1371600" indent="-279400" algn="l" defTabSz="457200" rtl="0" eaLnBrk="1" latinLnBrk="0" hangingPunct="1">
              <a:spcBef>
                <a:spcPts val="1600"/>
              </a:spcBef>
              <a:buClr>
                <a:srgbClr val="0065A4"/>
              </a:buClr>
              <a:buSzPct val="60000"/>
              <a:buFont typeface="Lucida Grande"/>
              <a:buChar char="►"/>
              <a:defRPr sz="16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16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6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6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600" kern="1200">
                <a:solidFill>
                  <a:schemeClr val="tx1"/>
                </a:solidFill>
                <a:latin typeface="+mn-lt"/>
                <a:ea typeface="+mn-ea"/>
                <a:cs typeface="+mn-cs"/>
              </a:defRPr>
            </a:lvl9pPr>
          </a:lstStyle>
          <a:p>
            <a:pPr marL="0" indent="0">
              <a:spcBef>
                <a:spcPts val="2200"/>
              </a:spcBef>
              <a:buNone/>
            </a:pPr>
            <a:r>
              <a:rPr lang="en-US" sz="1400" dirty="0" smtClean="0">
                <a:solidFill>
                  <a:schemeClr val="bg1"/>
                </a:solidFill>
              </a:rPr>
              <a:t>“</a:t>
            </a:r>
            <a:r>
              <a:rPr lang="en-US" sz="1400" dirty="0">
                <a:solidFill>
                  <a:schemeClr val="bg1"/>
                </a:solidFill>
              </a:rPr>
              <a:t>AP Computer Science Principles opened my mind to just about everything. </a:t>
            </a:r>
            <a:r>
              <a:rPr lang="en-US" sz="1400" dirty="0" smtClean="0">
                <a:solidFill>
                  <a:schemeClr val="bg1"/>
                </a:solidFill>
              </a:rPr>
              <a:t>I </a:t>
            </a:r>
            <a:r>
              <a:rPr lang="en-US" sz="1400" dirty="0">
                <a:solidFill>
                  <a:schemeClr val="bg1"/>
                </a:solidFill>
              </a:rPr>
              <a:t>learned that computer science and programming is not just for some people — it’s for </a:t>
            </a:r>
            <a:r>
              <a:rPr lang="en-US" sz="1400" dirty="0" smtClean="0">
                <a:solidFill>
                  <a:schemeClr val="bg1"/>
                </a:solidFill>
              </a:rPr>
              <a:t>anybody.” </a:t>
            </a:r>
            <a:r>
              <a:rPr lang="en-US" sz="1400" dirty="0">
                <a:solidFill>
                  <a:srgbClr val="FFFFFF"/>
                </a:solidFill>
              </a:rPr>
              <a:t>— </a:t>
            </a:r>
            <a:r>
              <a:rPr lang="en-US" sz="1400" b="1" dirty="0" err="1">
                <a:solidFill>
                  <a:srgbClr val="FFFFFF"/>
                </a:solidFill>
              </a:rPr>
              <a:t>Mikiyah</a:t>
            </a:r>
            <a:r>
              <a:rPr lang="en-US" sz="1400" b="1" dirty="0">
                <a:solidFill>
                  <a:srgbClr val="FFFFFF"/>
                </a:solidFill>
              </a:rPr>
              <a:t> </a:t>
            </a:r>
            <a:r>
              <a:rPr lang="en-US" sz="1400" b="1" dirty="0" smtClean="0">
                <a:solidFill>
                  <a:srgbClr val="FFFFFF"/>
                </a:solidFill>
              </a:rPr>
              <a:t>Smith, </a:t>
            </a:r>
            <a:r>
              <a:rPr lang="en-US" sz="1400" dirty="0" smtClean="0">
                <a:solidFill>
                  <a:srgbClr val="FFFFFF"/>
                </a:solidFill>
              </a:rPr>
              <a:t>Sophomore</a:t>
            </a:r>
            <a:endParaRPr lang="en-US" sz="1400" dirty="0">
              <a:solidFill>
                <a:srgbClr val="005480"/>
              </a:solidFill>
            </a:endParaRPr>
          </a:p>
          <a:p>
            <a:pPr marL="0" indent="0">
              <a:buNone/>
            </a:pPr>
            <a:endParaRPr lang="en-US" sz="1300" dirty="0" smtClean="0">
              <a:solidFill>
                <a:schemeClr val="bg1"/>
              </a:solidFill>
            </a:endParaRPr>
          </a:p>
        </p:txBody>
      </p:sp>
    </p:spTree>
    <p:extLst>
      <p:ext uri="{BB962C8B-B14F-4D97-AF65-F5344CB8AC3E}">
        <p14:creationId xmlns:p14="http://schemas.microsoft.com/office/powerpoint/2010/main" val="3625654521"/>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7"/>
          <p:cNvSpPr>
            <a:spLocks noChangeArrowheads="1"/>
          </p:cNvSpPr>
          <p:nvPr/>
        </p:nvSpPr>
        <p:spPr bwMode="auto">
          <a:xfrm>
            <a:off x="533400" y="1371600"/>
            <a:ext cx="4343400"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20000"/>
              </a:spcBef>
            </a:pPr>
            <a:r>
              <a:rPr lang="en-US" altLang="en-US" sz="2800"/>
              <a:t>CS is </a:t>
            </a:r>
            <a:r>
              <a:rPr lang="en-US" altLang="en-US" sz="3600" b="1">
                <a:solidFill>
                  <a:srgbClr val="E57D15"/>
                </a:solidFill>
              </a:rPr>
              <a:t>designing </a:t>
            </a:r>
            <a:r>
              <a:rPr lang="en-US" altLang="en-US" sz="2800"/>
              <a:t>computing devices and </a:t>
            </a:r>
            <a:r>
              <a:rPr lang="en-US" altLang="en-US" sz="3600" b="1">
                <a:solidFill>
                  <a:srgbClr val="E57D15"/>
                </a:solidFill>
              </a:rPr>
              <a:t>programming </a:t>
            </a:r>
            <a:r>
              <a:rPr lang="en-US" altLang="en-US" sz="2800"/>
              <a:t>them </a:t>
            </a:r>
            <a:endParaRPr lang="en-US" altLang="en-US" sz="1600"/>
          </a:p>
          <a:p>
            <a:pPr eaLnBrk="1" hangingPunct="1">
              <a:spcBef>
                <a:spcPct val="20000"/>
              </a:spcBef>
            </a:pPr>
            <a:endParaRPr lang="en-US" altLang="en-US"/>
          </a:p>
        </p:txBody>
      </p:sp>
      <p:sp>
        <p:nvSpPr>
          <p:cNvPr id="32770" name="Rectangle 8"/>
          <p:cNvSpPr>
            <a:spLocks noGrp="1" noChangeArrowheads="1"/>
          </p:cNvSpPr>
          <p:nvPr>
            <p:ph type="title"/>
          </p:nvPr>
        </p:nvSpPr>
        <p:spPr>
          <a:xfrm>
            <a:off x="685800" y="76200"/>
            <a:ext cx="7772400" cy="1143000"/>
          </a:xfrm>
        </p:spPr>
        <p:txBody>
          <a:bodyPr/>
          <a:lstStyle/>
          <a:p>
            <a:pPr eaLnBrk="1" hangingPunct="1"/>
            <a:r>
              <a:rPr lang="en-US" altLang="en-US" sz="4000" smtClean="0"/>
              <a:t>What is Computer Science?</a:t>
            </a:r>
          </a:p>
        </p:txBody>
      </p:sp>
      <p:pic>
        <p:nvPicPr>
          <p:cNvPr id="32771" name="Picture 1" descr="SmartPhoneFascination.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715000" y="990600"/>
            <a:ext cx="2339975" cy="5637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Oval 2"/>
          <p:cNvSpPr/>
          <p:nvPr/>
        </p:nvSpPr>
        <p:spPr bwMode="auto">
          <a:xfrm>
            <a:off x="3810000" y="6096000"/>
            <a:ext cx="4191000" cy="616977"/>
          </a:xfrm>
          <a:prstGeom prst="ellipse">
            <a:avLst/>
          </a:prstGeom>
          <a:solidFill>
            <a:schemeClr val="bg2">
              <a:alpha val="24000"/>
            </a:schemeClr>
          </a:solidFill>
          <a:ln w="9525" cap="flat" cmpd="sng" algn="ctr">
            <a:noFill/>
            <a:prstDash val="solid"/>
            <a:round/>
            <a:headEnd type="none" w="med" len="med"/>
            <a:tailEnd type="none" w="med" len="med"/>
          </a:ln>
          <a:effectLst>
            <a:innerShdw blurRad="63500" dist="50800">
              <a:prstClr val="black">
                <a:alpha val="50000"/>
              </a:prstClr>
            </a:innerShdw>
          </a:effectLst>
        </p:spPr>
        <p:txBody>
          <a:bodyPr/>
          <a:lstStyle/>
          <a:p>
            <a:pPr eaLnBrk="0" hangingPunct="0">
              <a:defRPr/>
            </a:pPr>
            <a:endParaRPr lang="en-US">
              <a:latin typeface="Arial" charset="0"/>
              <a:ea typeface="ＭＳ Ｐゴシック" pitchFamily="80" charset="-128"/>
              <a:cs typeface="ＭＳ Ｐゴシック" charset="-128"/>
            </a:endParaRPr>
          </a:p>
        </p:txBody>
      </p:sp>
    </p:spTree>
    <p:extLst>
      <p:ext uri="{BB962C8B-B14F-4D97-AF65-F5344CB8AC3E}">
        <p14:creationId xmlns:p14="http://schemas.microsoft.com/office/powerpoint/2010/main" val="1598528386"/>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2"/>
          </p:nvPr>
        </p:nvSpPr>
        <p:spPr/>
        <p:txBody>
          <a:bodyPr/>
          <a:lstStyle/>
          <a:p>
            <a:r>
              <a:rPr lang="en-US" dirty="0" smtClean="0">
                <a:hlinkClick r:id="rId3"/>
              </a:rPr>
              <a:t>https</a:t>
            </a:r>
            <a:r>
              <a:rPr lang="en-US" dirty="0">
                <a:hlinkClick r:id="rId3"/>
              </a:rPr>
              <a:t>://www.youtube.com/watch?v=S1vFrz4NETg</a:t>
            </a:r>
            <a:endParaRPr lang="en-US" dirty="0"/>
          </a:p>
          <a:p>
            <a:pPr marL="0" indent="0">
              <a:buNone/>
            </a:pPr>
            <a:endParaRPr lang="en-US" dirty="0" smtClean="0">
              <a:hlinkClick r:id="rId4"/>
            </a:endParaRPr>
          </a:p>
        </p:txBody>
      </p:sp>
      <p:sp>
        <p:nvSpPr>
          <p:cNvPr id="4" name="Title 3"/>
          <p:cNvSpPr>
            <a:spLocks noGrp="1"/>
          </p:cNvSpPr>
          <p:nvPr>
            <p:ph type="title"/>
          </p:nvPr>
        </p:nvSpPr>
        <p:spPr/>
        <p:txBody>
          <a:bodyPr/>
          <a:lstStyle/>
          <a:p>
            <a:r>
              <a:rPr lang="en-US" dirty="0" smtClean="0"/>
              <a:t>What do my peers say about </a:t>
            </a:r>
            <a:br>
              <a:rPr lang="en-US" dirty="0" smtClean="0"/>
            </a:br>
            <a:r>
              <a:rPr lang="en-US" dirty="0" smtClean="0"/>
              <a:t>AP CSP?</a:t>
            </a:r>
            <a:endParaRPr lang="en-US" dirty="0"/>
          </a:p>
        </p:txBody>
      </p:sp>
    </p:spTree>
    <p:extLst>
      <p:ext uri="{BB962C8B-B14F-4D97-AF65-F5344CB8AC3E}">
        <p14:creationId xmlns:p14="http://schemas.microsoft.com/office/powerpoint/2010/main" val="1035659840"/>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2"/>
          </p:nvPr>
        </p:nvSpPr>
        <p:spPr/>
        <p:txBody>
          <a:bodyPr>
            <a:normAutofit/>
          </a:bodyPr>
          <a:lstStyle/>
          <a:p>
            <a:pPr marL="0" indent="0">
              <a:buNone/>
            </a:pPr>
            <a:r>
              <a:rPr lang="en-US" sz="2000" dirty="0" smtClean="0"/>
              <a:t>Students who took AP CSP in pilot schools say the course</a:t>
            </a:r>
          </a:p>
          <a:p>
            <a:r>
              <a:rPr lang="en-US" dirty="0" smtClean="0"/>
              <a:t>Gives the autonomy to pursue their passion</a:t>
            </a:r>
          </a:p>
          <a:p>
            <a:r>
              <a:rPr lang="en-US" dirty="0" smtClean="0"/>
              <a:t>Prepares for many different jobs in the future</a:t>
            </a:r>
          </a:p>
          <a:p>
            <a:r>
              <a:rPr lang="en-US" dirty="0" smtClean="0"/>
              <a:t>Gives freedom to select computing innovations they want to investigate</a:t>
            </a:r>
          </a:p>
          <a:p>
            <a:r>
              <a:rPr lang="en-US" dirty="0" smtClean="0"/>
              <a:t>Allows students to collaborate with peers to solve problems</a:t>
            </a:r>
          </a:p>
          <a:p>
            <a:r>
              <a:rPr lang="en-US" dirty="0" smtClean="0"/>
              <a:t>Leads to many creative possibilities</a:t>
            </a:r>
          </a:p>
        </p:txBody>
      </p:sp>
      <p:sp>
        <p:nvSpPr>
          <p:cNvPr id="4" name="Title 3"/>
          <p:cNvSpPr>
            <a:spLocks noGrp="1"/>
          </p:cNvSpPr>
          <p:nvPr>
            <p:ph type="title"/>
          </p:nvPr>
        </p:nvSpPr>
        <p:spPr/>
        <p:txBody>
          <a:bodyPr/>
          <a:lstStyle/>
          <a:p>
            <a:r>
              <a:rPr lang="en-US" dirty="0"/>
              <a:t>What do my peers say about </a:t>
            </a:r>
            <a:br>
              <a:rPr lang="en-US" dirty="0"/>
            </a:br>
            <a:r>
              <a:rPr lang="en-US" dirty="0"/>
              <a:t>AP CSP?</a:t>
            </a:r>
          </a:p>
        </p:txBody>
      </p:sp>
    </p:spTree>
    <p:extLst>
      <p:ext uri="{BB962C8B-B14F-4D97-AF65-F5344CB8AC3E}">
        <p14:creationId xmlns:p14="http://schemas.microsoft.com/office/powerpoint/2010/main" val="2243231418"/>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p:cNvGraphicFramePr>
            <a:graphicFrameLocks noGrp="1"/>
          </p:cNvGraphicFramePr>
          <p:nvPr>
            <p:ph sz="half" idx="2"/>
            <p:extLst>
              <p:ext uri="{D42A27DB-BD31-4B8C-83A1-F6EECF244321}">
                <p14:modId xmlns:p14="http://schemas.microsoft.com/office/powerpoint/2010/main" val="2025209450"/>
              </p:ext>
            </p:extLst>
          </p:nvPr>
        </p:nvGraphicFramePr>
        <p:xfrm>
          <a:off x="603250" y="1762114"/>
          <a:ext cx="7766050" cy="4419487"/>
        </p:xfrm>
        <a:graphic>
          <a:graphicData uri="http://schemas.openxmlformats.org/drawingml/2006/table">
            <a:tbl>
              <a:tblPr firstRow="1" bandRow="1">
                <a:tableStyleId>{5C22544A-7EE6-4342-B048-85BDC9FD1C3A}</a:tableStyleId>
              </a:tblPr>
              <a:tblGrid>
                <a:gridCol w="1936566"/>
                <a:gridCol w="5829484"/>
              </a:tblGrid>
              <a:tr h="1294401">
                <a:tc>
                  <a:txBody>
                    <a:bodyPr/>
                    <a:lstStyle/>
                    <a:p>
                      <a:r>
                        <a:rPr lang="en-US" sz="2400" b="1" kern="1200" dirty="0" smtClean="0">
                          <a:solidFill>
                            <a:schemeClr val="tx1"/>
                          </a:solidFill>
                          <a:latin typeface="Arial"/>
                          <a:ea typeface="+mn-ea"/>
                          <a:cs typeface="Arial"/>
                        </a:rPr>
                        <a:t>What it’s about</a:t>
                      </a:r>
                      <a:endParaRPr lang="en-US" sz="2400" b="1" kern="1200" dirty="0">
                        <a:solidFill>
                          <a:schemeClr val="tx1"/>
                        </a:solidFill>
                        <a:latin typeface="Arial"/>
                        <a:ea typeface="+mn-ea"/>
                        <a:cs typeface="Arial"/>
                      </a:endParaRPr>
                    </a:p>
                  </a:txBody>
                  <a:tcPr marL="182880" marR="87556" marT="45713" marB="45713">
                    <a:noFill/>
                  </a:tcPr>
                </a:tc>
                <a:tc>
                  <a:txBody>
                    <a:bodyPr/>
                    <a:lstStyle/>
                    <a:p>
                      <a:r>
                        <a:rPr lang="en-US" sz="2400" b="0" dirty="0" smtClean="0">
                          <a:solidFill>
                            <a:schemeClr val="tx1"/>
                          </a:solidFill>
                        </a:rPr>
                        <a:t>The fundamentals</a:t>
                      </a:r>
                      <a:r>
                        <a:rPr lang="en-US" sz="2400" b="0" baseline="0" dirty="0" smtClean="0">
                          <a:solidFill>
                            <a:schemeClr val="tx1"/>
                          </a:solidFill>
                        </a:rPr>
                        <a:t> of computing, including </a:t>
                      </a:r>
                      <a:r>
                        <a:rPr lang="en-US" sz="2400" b="0" i="0" kern="1200" dirty="0" smtClean="0">
                          <a:solidFill>
                            <a:schemeClr val="tx1"/>
                          </a:solidFill>
                          <a:effectLst/>
                          <a:latin typeface="+mn-lt"/>
                          <a:ea typeface="+mn-ea"/>
                          <a:cs typeface="+mn-cs"/>
                        </a:rPr>
                        <a:t>problem solving, working with data, understanding the Internet, cybersecurity, and programming</a:t>
                      </a:r>
                      <a:endParaRPr lang="en-US" sz="2400" dirty="0">
                        <a:solidFill>
                          <a:schemeClr val="tx1"/>
                        </a:solidFill>
                      </a:endParaRPr>
                    </a:p>
                  </a:txBody>
                  <a:tcPr marL="182880" marR="87556" marT="45713" marB="45713">
                    <a:noFill/>
                  </a:tcPr>
                </a:tc>
              </a:tr>
              <a:tr h="625688">
                <a:tc>
                  <a:txBody>
                    <a:bodyPr/>
                    <a:lstStyle/>
                    <a:p>
                      <a:r>
                        <a:rPr lang="en-US" sz="2400" b="1" dirty="0" smtClean="0">
                          <a:solidFill>
                            <a:schemeClr val="tx1"/>
                          </a:solidFill>
                          <a:latin typeface="Arial"/>
                          <a:cs typeface="Arial"/>
                        </a:rPr>
                        <a:t>Goal</a:t>
                      </a:r>
                    </a:p>
                  </a:txBody>
                  <a:tcPr marL="182880" marR="87556" marT="45713" marB="45713">
                    <a:noFill/>
                  </a:tcPr>
                </a:tc>
                <a:tc>
                  <a:txBody>
                    <a:bodyPr/>
                    <a:lstStyle/>
                    <a:p>
                      <a:r>
                        <a:rPr lang="en-US" sz="2400" dirty="0" smtClean="0"/>
                        <a:t>Broadening</a:t>
                      </a:r>
                      <a:r>
                        <a:rPr lang="en-US" sz="2400" baseline="0" dirty="0" smtClean="0"/>
                        <a:t> participation in computer science and other STEM fields by exposing you to multiple aspects of computing</a:t>
                      </a:r>
                      <a:endParaRPr lang="en-US" sz="2400" dirty="0" smtClean="0"/>
                    </a:p>
                    <a:p>
                      <a:endParaRPr lang="en-US" sz="2400" b="0" dirty="0">
                        <a:solidFill>
                          <a:schemeClr val="tx1"/>
                        </a:solidFill>
                        <a:latin typeface="Arial"/>
                        <a:cs typeface="Arial"/>
                      </a:endParaRPr>
                    </a:p>
                  </a:txBody>
                  <a:tcPr marL="182880" marR="87556" marT="45713" marB="45713">
                    <a:noFill/>
                  </a:tcPr>
                </a:tc>
              </a:tr>
              <a:tr h="131055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b="1" dirty="0" smtClean="0">
                          <a:solidFill>
                            <a:schemeClr val="tx1"/>
                          </a:solidFill>
                          <a:latin typeface="Arial"/>
                          <a:cs typeface="Arial"/>
                        </a:rPr>
                        <a:t>The exam</a:t>
                      </a:r>
                    </a:p>
                  </a:txBody>
                  <a:tcPr marL="182880" marR="87556" marT="45713" marB="45713">
                    <a:noFill/>
                  </a:tcPr>
                </a:tc>
                <a:tc>
                  <a:txBody>
                    <a:bodyPr/>
                    <a:lstStyle/>
                    <a:p>
                      <a:pPr marL="0" marR="0" indent="-223838" algn="l" defTabSz="457200" rtl="0" eaLnBrk="1" fontAlgn="base" latinLnBrk="0" hangingPunct="1">
                        <a:lnSpc>
                          <a:spcPct val="100000"/>
                        </a:lnSpc>
                        <a:spcBef>
                          <a:spcPts val="600"/>
                        </a:spcBef>
                        <a:spcAft>
                          <a:spcPts val="0"/>
                        </a:spcAft>
                        <a:buClr>
                          <a:srgbClr val="005480"/>
                        </a:buClr>
                        <a:buSzPct val="60000"/>
                        <a:buFont typeface="Lucida Grande"/>
                        <a:buChar char="►"/>
                        <a:tabLst/>
                        <a:defRPr/>
                      </a:pPr>
                      <a:r>
                        <a:rPr lang="en-US" sz="2400" kern="1200" baseline="0" dirty="0" smtClean="0">
                          <a:solidFill>
                            <a:schemeClr val="dk1"/>
                          </a:solidFill>
                          <a:latin typeface="+mn-lt"/>
                          <a:ea typeface="+mn-ea"/>
                          <a:cs typeface="+mn-cs"/>
                        </a:rPr>
                        <a:t>Two projects (one written and one computer-based) during the course</a:t>
                      </a:r>
                    </a:p>
                    <a:p>
                      <a:pPr marL="0" marR="0" indent="-223838" algn="l" defTabSz="457200" rtl="0" eaLnBrk="1" fontAlgn="base" latinLnBrk="0" hangingPunct="1">
                        <a:lnSpc>
                          <a:spcPct val="100000"/>
                        </a:lnSpc>
                        <a:spcBef>
                          <a:spcPts val="600"/>
                        </a:spcBef>
                        <a:spcAft>
                          <a:spcPts val="0"/>
                        </a:spcAft>
                        <a:buClr>
                          <a:srgbClr val="005480"/>
                        </a:buClr>
                        <a:buSzPct val="60000"/>
                        <a:buFont typeface="Lucida Grande"/>
                        <a:buChar char="►"/>
                        <a:tabLst/>
                        <a:defRPr/>
                      </a:pPr>
                      <a:r>
                        <a:rPr lang="en-US" sz="2400" kern="1200" baseline="0" noProof="0" dirty="0" smtClean="0">
                          <a:solidFill>
                            <a:schemeClr val="dk1"/>
                          </a:solidFill>
                          <a:latin typeface="+mn-lt"/>
                          <a:ea typeface="+mn-ea"/>
                          <a:cs typeface="+mn-cs"/>
                        </a:rPr>
                        <a:t>One end-of-year exam: multiple-choice </a:t>
                      </a:r>
                      <a:endParaRPr lang="en-US" sz="2400" kern="1200" baseline="0" dirty="0" smtClean="0">
                        <a:solidFill>
                          <a:schemeClr val="dk1"/>
                        </a:solidFill>
                        <a:latin typeface="+mn-lt"/>
                        <a:ea typeface="+mn-ea"/>
                        <a:cs typeface="+mn-cs"/>
                      </a:endParaRPr>
                    </a:p>
                  </a:txBody>
                  <a:tcPr marL="182880" marR="87556" marT="45713" marB="45713">
                    <a:noFill/>
                  </a:tcPr>
                </a:tc>
              </a:tr>
            </a:tbl>
          </a:graphicData>
        </a:graphic>
      </p:graphicFrame>
      <p:sp>
        <p:nvSpPr>
          <p:cNvPr id="2" name="Title 1"/>
          <p:cNvSpPr>
            <a:spLocks noGrp="1"/>
          </p:cNvSpPr>
          <p:nvPr>
            <p:ph type="title"/>
          </p:nvPr>
        </p:nvSpPr>
        <p:spPr/>
        <p:txBody>
          <a:bodyPr/>
          <a:lstStyle/>
          <a:p>
            <a:r>
              <a:rPr lang="en-US" dirty="0" smtClean="0"/>
              <a:t>What is AP CSP about?</a:t>
            </a:r>
            <a:endParaRPr lang="en-US" dirty="0"/>
          </a:p>
        </p:txBody>
      </p:sp>
    </p:spTree>
    <p:extLst>
      <p:ext uri="{BB962C8B-B14F-4D97-AF65-F5344CB8AC3E}">
        <p14:creationId xmlns:p14="http://schemas.microsoft.com/office/powerpoint/2010/main" val="3223056207"/>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What does AP CSP cover?</a:t>
            </a:r>
            <a:endParaRPr lang="en-US" dirty="0"/>
          </a:p>
        </p:txBody>
      </p:sp>
      <p:sp>
        <p:nvSpPr>
          <p:cNvPr id="7" name="Content Placeholder 1"/>
          <p:cNvSpPr txBox="1">
            <a:spLocks/>
          </p:cNvSpPr>
          <p:nvPr/>
        </p:nvSpPr>
        <p:spPr>
          <a:xfrm>
            <a:off x="603168" y="1728011"/>
            <a:ext cx="3006306" cy="2878688"/>
          </a:xfrm>
          <a:prstGeom prst="rect">
            <a:avLst/>
          </a:prstGeom>
        </p:spPr>
        <p:txBody>
          <a:bodyPr>
            <a:noAutofit/>
          </a:bodyPr>
          <a:lstStyle>
            <a:lvl1pPr marL="285750" indent="-285750" algn="l" defTabSz="457200" rtl="0" eaLnBrk="1" latinLnBrk="0" hangingPunct="1">
              <a:spcBef>
                <a:spcPts val="1600"/>
              </a:spcBef>
              <a:buClr>
                <a:srgbClr val="0065A4"/>
              </a:buClr>
              <a:buSzPct val="80000"/>
              <a:buFont typeface="Lucida Grande"/>
              <a:buChar char="►"/>
              <a:defRPr sz="1600" kern="1200">
                <a:solidFill>
                  <a:schemeClr val="tx1"/>
                </a:solidFill>
                <a:latin typeface="Arial"/>
                <a:ea typeface="+mn-ea"/>
                <a:cs typeface="Arial"/>
              </a:defRPr>
            </a:lvl1pPr>
            <a:lvl2pPr marL="571500" indent="-279400" algn="l" defTabSz="457200" rtl="0" eaLnBrk="1" latinLnBrk="0" hangingPunct="1">
              <a:spcBef>
                <a:spcPts val="1600"/>
              </a:spcBef>
              <a:buClr>
                <a:srgbClr val="0065A4"/>
              </a:buClr>
              <a:buSzPct val="60000"/>
              <a:buFont typeface="Lucida Grande"/>
              <a:buChar char="►"/>
              <a:defRPr sz="1600" kern="1200">
                <a:solidFill>
                  <a:schemeClr val="tx1"/>
                </a:solidFill>
                <a:latin typeface="Arial"/>
                <a:ea typeface="+mn-ea"/>
                <a:cs typeface="Arial"/>
              </a:defRPr>
            </a:lvl2pPr>
            <a:lvl3pPr marL="800100" indent="-228600" algn="l" defTabSz="457200" rtl="0" eaLnBrk="1" latinLnBrk="0" hangingPunct="1">
              <a:spcBef>
                <a:spcPts val="1600"/>
              </a:spcBef>
              <a:buClr>
                <a:srgbClr val="0065A4"/>
              </a:buClr>
              <a:buSzPct val="60000"/>
              <a:buFont typeface="Lucida Grande"/>
              <a:buChar char="►"/>
              <a:defRPr sz="1600" kern="1200">
                <a:solidFill>
                  <a:schemeClr val="tx1"/>
                </a:solidFill>
                <a:latin typeface="Arial"/>
                <a:ea typeface="+mn-ea"/>
                <a:cs typeface="Arial"/>
              </a:defRPr>
            </a:lvl3pPr>
            <a:lvl4pPr marL="1092200" indent="-292100" algn="l" defTabSz="457200" rtl="0" eaLnBrk="1" latinLnBrk="0" hangingPunct="1">
              <a:spcBef>
                <a:spcPts val="1600"/>
              </a:spcBef>
              <a:buClr>
                <a:srgbClr val="0065A4"/>
              </a:buClr>
              <a:buSzPct val="60000"/>
              <a:buFont typeface="Lucida Grande"/>
              <a:buChar char="►"/>
              <a:defRPr sz="1600" kern="1200">
                <a:solidFill>
                  <a:schemeClr val="tx1"/>
                </a:solidFill>
                <a:latin typeface="Arial"/>
                <a:ea typeface="+mn-ea"/>
                <a:cs typeface="Arial"/>
              </a:defRPr>
            </a:lvl4pPr>
            <a:lvl5pPr marL="1371600" indent="-279400" algn="l" defTabSz="457200" rtl="0" eaLnBrk="1" latinLnBrk="0" hangingPunct="1">
              <a:spcBef>
                <a:spcPts val="1600"/>
              </a:spcBef>
              <a:buClr>
                <a:srgbClr val="0065A4"/>
              </a:buClr>
              <a:buSzPct val="60000"/>
              <a:buFont typeface="Lucida Grande"/>
              <a:buChar char="►"/>
              <a:defRPr sz="16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16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6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6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600" kern="1200">
                <a:solidFill>
                  <a:schemeClr val="tx1"/>
                </a:solidFill>
                <a:latin typeface="+mn-lt"/>
                <a:ea typeface="+mn-ea"/>
                <a:cs typeface="+mn-cs"/>
              </a:defRPr>
            </a:lvl9pPr>
          </a:lstStyle>
          <a:p>
            <a:pPr marL="0" indent="0">
              <a:spcBef>
                <a:spcPts val="0"/>
              </a:spcBef>
              <a:buClr>
                <a:srgbClr val="005480"/>
              </a:buClr>
              <a:buNone/>
            </a:pPr>
            <a:r>
              <a:rPr lang="en-US" b="1" dirty="0" smtClean="0"/>
              <a:t>Creativity</a:t>
            </a:r>
            <a:r>
              <a:rPr lang="en-US" dirty="0" smtClean="0"/>
              <a:t> </a:t>
            </a:r>
          </a:p>
          <a:p>
            <a:pPr marL="0" indent="0">
              <a:spcBef>
                <a:spcPts val="0"/>
              </a:spcBef>
              <a:buClr>
                <a:srgbClr val="005480"/>
              </a:buClr>
              <a:buNone/>
            </a:pPr>
            <a:r>
              <a:rPr lang="en-US" dirty="0" smtClean="0"/>
              <a:t>Create a computational artifact for creative expression.</a:t>
            </a:r>
          </a:p>
          <a:p>
            <a:pPr marL="0" indent="0">
              <a:spcBef>
                <a:spcPts val="0"/>
              </a:spcBef>
              <a:buClr>
                <a:srgbClr val="005480"/>
              </a:buClr>
              <a:buNone/>
            </a:pPr>
            <a:endParaRPr lang="en-US" dirty="0"/>
          </a:p>
        </p:txBody>
      </p:sp>
      <p:pic>
        <p:nvPicPr>
          <p:cNvPr id="14" name="Content Placeholder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57884" y="4970037"/>
            <a:ext cx="2149229" cy="1611922"/>
          </a:xfrm>
          <a:prstGeom prst="rect">
            <a:avLst/>
          </a:prstGeom>
        </p:spPr>
      </p:pic>
      <p:pic>
        <p:nvPicPr>
          <p:cNvPr id="15" name="Content Placeholder 5"/>
          <p:cNvPicPr>
            <a:picLocks noChangeAspect="1"/>
          </p:cNvPicPr>
          <p:nvPr/>
        </p:nvPicPr>
        <p:blipFill rotWithShape="1">
          <a:blip r:embed="rId4" cstate="print">
            <a:extLst>
              <a:ext uri="{28A0092B-C50C-407E-A947-70E740481C1C}">
                <a14:useLocalDpi xmlns:a14="http://schemas.microsoft.com/office/drawing/2010/main" val="0"/>
              </a:ext>
            </a:extLst>
          </a:blip>
          <a:srcRect l="8039" t="19869" r="13727"/>
          <a:stretch/>
        </p:blipFill>
        <p:spPr>
          <a:xfrm>
            <a:off x="732755" y="2690813"/>
            <a:ext cx="2269764" cy="1743565"/>
          </a:xfrm>
          <a:prstGeom prst="rect">
            <a:avLst/>
          </a:prstGeom>
        </p:spPr>
      </p:pic>
      <p:sp>
        <p:nvSpPr>
          <p:cNvPr id="8" name="Content Placeholder 1"/>
          <p:cNvSpPr txBox="1">
            <a:spLocks/>
          </p:cNvSpPr>
          <p:nvPr/>
        </p:nvSpPr>
        <p:spPr>
          <a:xfrm>
            <a:off x="4391020" y="1728011"/>
            <a:ext cx="4455720" cy="4589662"/>
          </a:xfrm>
          <a:prstGeom prst="rect">
            <a:avLst/>
          </a:prstGeom>
        </p:spPr>
        <p:txBody>
          <a:bodyPr>
            <a:noAutofit/>
          </a:bodyPr>
          <a:lstStyle>
            <a:lvl1pPr marL="285750" indent="-285750" algn="l" defTabSz="457200" rtl="0" eaLnBrk="1" latinLnBrk="0" hangingPunct="1">
              <a:spcBef>
                <a:spcPts val="1600"/>
              </a:spcBef>
              <a:buClr>
                <a:srgbClr val="0065A4"/>
              </a:buClr>
              <a:buSzPct val="80000"/>
              <a:buFont typeface="Lucida Grande"/>
              <a:buChar char="►"/>
              <a:defRPr sz="1600" kern="1200">
                <a:solidFill>
                  <a:schemeClr val="tx1"/>
                </a:solidFill>
                <a:latin typeface="Arial"/>
                <a:ea typeface="+mn-ea"/>
                <a:cs typeface="Arial"/>
              </a:defRPr>
            </a:lvl1pPr>
            <a:lvl2pPr marL="571500" indent="-279400" algn="l" defTabSz="457200" rtl="0" eaLnBrk="1" latinLnBrk="0" hangingPunct="1">
              <a:spcBef>
                <a:spcPts val="1600"/>
              </a:spcBef>
              <a:buClr>
                <a:srgbClr val="0065A4"/>
              </a:buClr>
              <a:buSzPct val="60000"/>
              <a:buFont typeface="Lucida Grande"/>
              <a:buChar char="►"/>
              <a:defRPr sz="1600" kern="1200">
                <a:solidFill>
                  <a:schemeClr val="tx1"/>
                </a:solidFill>
                <a:latin typeface="Arial"/>
                <a:ea typeface="+mn-ea"/>
                <a:cs typeface="Arial"/>
              </a:defRPr>
            </a:lvl2pPr>
            <a:lvl3pPr marL="800100" indent="-228600" algn="l" defTabSz="457200" rtl="0" eaLnBrk="1" latinLnBrk="0" hangingPunct="1">
              <a:spcBef>
                <a:spcPts val="1600"/>
              </a:spcBef>
              <a:buClr>
                <a:srgbClr val="0065A4"/>
              </a:buClr>
              <a:buSzPct val="60000"/>
              <a:buFont typeface="Lucida Grande"/>
              <a:buChar char="►"/>
              <a:defRPr sz="1600" kern="1200">
                <a:solidFill>
                  <a:schemeClr val="tx1"/>
                </a:solidFill>
                <a:latin typeface="Arial"/>
                <a:ea typeface="+mn-ea"/>
                <a:cs typeface="Arial"/>
              </a:defRPr>
            </a:lvl3pPr>
            <a:lvl4pPr marL="1092200" indent="-292100" algn="l" defTabSz="457200" rtl="0" eaLnBrk="1" latinLnBrk="0" hangingPunct="1">
              <a:spcBef>
                <a:spcPts val="1600"/>
              </a:spcBef>
              <a:buClr>
                <a:srgbClr val="0065A4"/>
              </a:buClr>
              <a:buSzPct val="60000"/>
              <a:buFont typeface="Lucida Grande"/>
              <a:buChar char="►"/>
              <a:defRPr sz="1600" kern="1200">
                <a:solidFill>
                  <a:schemeClr val="tx1"/>
                </a:solidFill>
                <a:latin typeface="Arial"/>
                <a:ea typeface="+mn-ea"/>
                <a:cs typeface="Arial"/>
              </a:defRPr>
            </a:lvl4pPr>
            <a:lvl5pPr marL="1371600" indent="-279400" algn="l" defTabSz="457200" rtl="0" eaLnBrk="1" latinLnBrk="0" hangingPunct="1">
              <a:spcBef>
                <a:spcPts val="1600"/>
              </a:spcBef>
              <a:buClr>
                <a:srgbClr val="0065A4"/>
              </a:buClr>
              <a:buSzPct val="60000"/>
              <a:buFont typeface="Lucida Grande"/>
              <a:buChar char="►"/>
              <a:defRPr sz="16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16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6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6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600" kern="1200">
                <a:solidFill>
                  <a:schemeClr val="tx1"/>
                </a:solidFill>
                <a:latin typeface="+mn-lt"/>
                <a:ea typeface="+mn-ea"/>
                <a:cs typeface="+mn-cs"/>
              </a:defRPr>
            </a:lvl9pPr>
          </a:lstStyle>
          <a:p>
            <a:pPr marL="0" indent="0">
              <a:spcBef>
                <a:spcPts val="0"/>
              </a:spcBef>
              <a:buClr>
                <a:srgbClr val="005480"/>
              </a:buClr>
              <a:buNone/>
            </a:pPr>
            <a:r>
              <a:rPr lang="en-US" b="1" dirty="0" smtClean="0"/>
              <a:t>Abstraction</a:t>
            </a:r>
            <a:endParaRPr lang="en-US" dirty="0"/>
          </a:p>
          <a:p>
            <a:pPr marL="0" indent="0">
              <a:spcBef>
                <a:spcPts val="0"/>
              </a:spcBef>
              <a:buClr>
                <a:srgbClr val="005480"/>
              </a:buClr>
              <a:buNone/>
            </a:pPr>
            <a:r>
              <a:rPr lang="en-US" dirty="0" smtClean="0"/>
              <a:t>Explain how binary sequences are used to represent digital data.</a:t>
            </a:r>
            <a:br>
              <a:rPr lang="en-US" dirty="0" smtClean="0"/>
            </a:br>
            <a:endParaRPr lang="en-US" sz="1400" b="1" dirty="0" smtClean="0"/>
          </a:p>
          <a:p>
            <a:pPr>
              <a:spcBef>
                <a:spcPts val="1400"/>
              </a:spcBef>
            </a:pPr>
            <a:endParaRPr lang="en-US" sz="1800" dirty="0"/>
          </a:p>
        </p:txBody>
      </p:sp>
      <p:pic>
        <p:nvPicPr>
          <p:cNvPr id="9" name="Content Placeholder 7"/>
          <p:cNvPicPr>
            <a:picLocks noChangeAspect="1"/>
          </p:cNvPicPr>
          <p:nvPr/>
        </p:nvPicPr>
        <p:blipFill rotWithShape="1">
          <a:blip r:embed="rId5" cstate="print">
            <a:extLst>
              <a:ext uri="{28A0092B-C50C-407E-A947-70E740481C1C}">
                <a14:useLocalDpi xmlns:a14="http://schemas.microsoft.com/office/drawing/2010/main" val="0"/>
              </a:ext>
            </a:extLst>
          </a:blip>
          <a:srcRect l="6045"/>
          <a:stretch/>
        </p:blipFill>
        <p:spPr>
          <a:xfrm>
            <a:off x="6675759" y="2372766"/>
            <a:ext cx="2067122" cy="1650076"/>
          </a:xfrm>
          <a:prstGeom prst="rect">
            <a:avLst/>
          </a:prstGeom>
        </p:spPr>
      </p:pic>
      <p:sp>
        <p:nvSpPr>
          <p:cNvPr id="10" name="Content Placeholder 1"/>
          <p:cNvSpPr txBox="1">
            <a:spLocks/>
          </p:cNvSpPr>
          <p:nvPr/>
        </p:nvSpPr>
        <p:spPr>
          <a:xfrm>
            <a:off x="3253600" y="3481167"/>
            <a:ext cx="4455720" cy="4589662"/>
          </a:xfrm>
          <a:prstGeom prst="rect">
            <a:avLst/>
          </a:prstGeom>
        </p:spPr>
        <p:txBody>
          <a:bodyPr>
            <a:noAutofit/>
          </a:bodyPr>
          <a:lstStyle>
            <a:lvl1pPr marL="285750" indent="-285750" algn="l" defTabSz="457200" rtl="0" eaLnBrk="1" latinLnBrk="0" hangingPunct="1">
              <a:spcBef>
                <a:spcPts val="1600"/>
              </a:spcBef>
              <a:buClr>
                <a:srgbClr val="0065A4"/>
              </a:buClr>
              <a:buSzPct val="80000"/>
              <a:buFont typeface="Lucida Grande"/>
              <a:buChar char="►"/>
              <a:defRPr sz="1600" kern="1200">
                <a:solidFill>
                  <a:schemeClr val="tx1"/>
                </a:solidFill>
                <a:latin typeface="Arial"/>
                <a:ea typeface="+mn-ea"/>
                <a:cs typeface="Arial"/>
              </a:defRPr>
            </a:lvl1pPr>
            <a:lvl2pPr marL="571500" indent="-279400" algn="l" defTabSz="457200" rtl="0" eaLnBrk="1" latinLnBrk="0" hangingPunct="1">
              <a:spcBef>
                <a:spcPts val="1600"/>
              </a:spcBef>
              <a:buClr>
                <a:srgbClr val="0065A4"/>
              </a:buClr>
              <a:buSzPct val="60000"/>
              <a:buFont typeface="Lucida Grande"/>
              <a:buChar char="►"/>
              <a:defRPr sz="1600" kern="1200">
                <a:solidFill>
                  <a:schemeClr val="tx1"/>
                </a:solidFill>
                <a:latin typeface="Arial"/>
                <a:ea typeface="+mn-ea"/>
                <a:cs typeface="Arial"/>
              </a:defRPr>
            </a:lvl2pPr>
            <a:lvl3pPr marL="800100" indent="-228600" algn="l" defTabSz="457200" rtl="0" eaLnBrk="1" latinLnBrk="0" hangingPunct="1">
              <a:spcBef>
                <a:spcPts val="1600"/>
              </a:spcBef>
              <a:buClr>
                <a:srgbClr val="0065A4"/>
              </a:buClr>
              <a:buSzPct val="60000"/>
              <a:buFont typeface="Lucida Grande"/>
              <a:buChar char="►"/>
              <a:defRPr sz="1600" kern="1200">
                <a:solidFill>
                  <a:schemeClr val="tx1"/>
                </a:solidFill>
                <a:latin typeface="Arial"/>
                <a:ea typeface="+mn-ea"/>
                <a:cs typeface="Arial"/>
              </a:defRPr>
            </a:lvl3pPr>
            <a:lvl4pPr marL="1092200" indent="-292100" algn="l" defTabSz="457200" rtl="0" eaLnBrk="1" latinLnBrk="0" hangingPunct="1">
              <a:spcBef>
                <a:spcPts val="1600"/>
              </a:spcBef>
              <a:buClr>
                <a:srgbClr val="0065A4"/>
              </a:buClr>
              <a:buSzPct val="60000"/>
              <a:buFont typeface="Lucida Grande"/>
              <a:buChar char="►"/>
              <a:defRPr sz="1600" kern="1200">
                <a:solidFill>
                  <a:schemeClr val="tx1"/>
                </a:solidFill>
                <a:latin typeface="Arial"/>
                <a:ea typeface="+mn-ea"/>
                <a:cs typeface="Arial"/>
              </a:defRPr>
            </a:lvl4pPr>
            <a:lvl5pPr marL="1371600" indent="-279400" algn="l" defTabSz="457200" rtl="0" eaLnBrk="1" latinLnBrk="0" hangingPunct="1">
              <a:spcBef>
                <a:spcPts val="1600"/>
              </a:spcBef>
              <a:buClr>
                <a:srgbClr val="0065A4"/>
              </a:buClr>
              <a:buSzPct val="60000"/>
              <a:buFont typeface="Lucida Grande"/>
              <a:buChar char="►"/>
              <a:defRPr sz="16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16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6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6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600" kern="1200">
                <a:solidFill>
                  <a:schemeClr val="tx1"/>
                </a:solidFill>
                <a:latin typeface="+mn-lt"/>
                <a:ea typeface="+mn-ea"/>
                <a:cs typeface="+mn-cs"/>
              </a:defRPr>
            </a:lvl9pPr>
          </a:lstStyle>
          <a:p>
            <a:pPr marL="0" indent="0">
              <a:spcBef>
                <a:spcPts val="0"/>
              </a:spcBef>
              <a:buClr>
                <a:srgbClr val="005480"/>
              </a:buClr>
              <a:buNone/>
            </a:pPr>
            <a:endParaRPr lang="en-US" b="1" dirty="0" smtClean="0"/>
          </a:p>
          <a:p>
            <a:pPr marL="0" indent="0">
              <a:spcBef>
                <a:spcPts val="0"/>
              </a:spcBef>
              <a:buClr>
                <a:srgbClr val="005480"/>
              </a:buClr>
              <a:buNone/>
            </a:pPr>
            <a:r>
              <a:rPr lang="en-US" b="1" dirty="0" smtClean="0"/>
              <a:t>Data </a:t>
            </a:r>
            <a:r>
              <a:rPr lang="en-US" b="1" dirty="0"/>
              <a:t>and </a:t>
            </a:r>
            <a:r>
              <a:rPr lang="en-US" b="1" dirty="0" smtClean="0"/>
              <a:t>Information</a:t>
            </a:r>
          </a:p>
          <a:p>
            <a:pPr marL="0" indent="0">
              <a:spcBef>
                <a:spcPts val="0"/>
              </a:spcBef>
              <a:buClr>
                <a:srgbClr val="005480"/>
              </a:buClr>
              <a:buNone/>
            </a:pPr>
            <a:r>
              <a:rPr lang="en-US" dirty="0" smtClean="0"/>
              <a:t>Extract information from data to </a:t>
            </a:r>
          </a:p>
          <a:p>
            <a:pPr marL="0" indent="0">
              <a:spcBef>
                <a:spcPts val="0"/>
              </a:spcBef>
              <a:buClr>
                <a:srgbClr val="005480"/>
              </a:buClr>
              <a:buNone/>
            </a:pPr>
            <a:r>
              <a:rPr lang="en-US" dirty="0" smtClean="0"/>
              <a:t>discover and explain connections,  </a:t>
            </a:r>
          </a:p>
          <a:p>
            <a:pPr marL="0" indent="0">
              <a:spcBef>
                <a:spcPts val="0"/>
              </a:spcBef>
              <a:buClr>
                <a:srgbClr val="005480"/>
              </a:buClr>
              <a:buNone/>
            </a:pPr>
            <a:r>
              <a:rPr lang="en-US" dirty="0" smtClean="0"/>
              <a:t>patterns, or trends.</a:t>
            </a:r>
            <a:endParaRPr lang="en-US" dirty="0"/>
          </a:p>
          <a:p>
            <a:pPr marL="0" indent="0">
              <a:spcBef>
                <a:spcPts val="0"/>
              </a:spcBef>
              <a:buClr>
                <a:srgbClr val="005480"/>
              </a:buClr>
              <a:buNone/>
            </a:pPr>
            <a:endParaRPr lang="en-US" sz="1400" b="1" dirty="0" smtClean="0"/>
          </a:p>
          <a:p>
            <a:pPr>
              <a:spcBef>
                <a:spcPts val="1400"/>
              </a:spcBef>
            </a:pPr>
            <a:endParaRPr lang="en-US" sz="1800" dirty="0"/>
          </a:p>
        </p:txBody>
      </p:sp>
    </p:spTree>
    <p:extLst>
      <p:ext uri="{BB962C8B-B14F-4D97-AF65-F5344CB8AC3E}">
        <p14:creationId xmlns:p14="http://schemas.microsoft.com/office/powerpoint/2010/main" val="2259194037"/>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2"/>
          </p:nvPr>
        </p:nvSpPr>
        <p:spPr>
          <a:xfrm>
            <a:off x="603170" y="1939569"/>
            <a:ext cx="3471526" cy="2648474"/>
          </a:xfrm>
        </p:spPr>
        <p:txBody>
          <a:bodyPr>
            <a:normAutofit/>
          </a:bodyPr>
          <a:lstStyle/>
          <a:p>
            <a:pPr marL="0" indent="0">
              <a:spcBef>
                <a:spcPts val="0"/>
              </a:spcBef>
              <a:buNone/>
            </a:pPr>
            <a:r>
              <a:rPr lang="en-US" b="1" dirty="0"/>
              <a:t>Algorithms</a:t>
            </a:r>
            <a:endParaRPr lang="en-US" dirty="0"/>
          </a:p>
          <a:p>
            <a:pPr marL="0" indent="0">
              <a:spcBef>
                <a:spcPts val="0"/>
              </a:spcBef>
              <a:buNone/>
            </a:pPr>
            <a:r>
              <a:rPr lang="en-US" dirty="0"/>
              <a:t>Express an algorithm in a language</a:t>
            </a:r>
            <a:r>
              <a:rPr lang="en-US" dirty="0" smtClean="0"/>
              <a:t>.</a:t>
            </a:r>
          </a:p>
          <a:p>
            <a:pPr marL="0" indent="0">
              <a:spcBef>
                <a:spcPts val="0"/>
              </a:spcBef>
              <a:buNone/>
            </a:pPr>
            <a:endParaRPr lang="en-US" dirty="0"/>
          </a:p>
          <a:p>
            <a:pPr marL="0" indent="0">
              <a:spcBef>
                <a:spcPts val="0"/>
              </a:spcBef>
              <a:buNone/>
            </a:pPr>
            <a:endParaRPr lang="en-US" dirty="0"/>
          </a:p>
          <a:p>
            <a:pPr marL="0" indent="0">
              <a:spcBef>
                <a:spcPts val="0"/>
              </a:spcBef>
              <a:buNone/>
            </a:pPr>
            <a:endParaRPr lang="en-US" b="1" dirty="0"/>
          </a:p>
          <a:p>
            <a:pPr marL="0" indent="0">
              <a:spcBef>
                <a:spcPts val="0"/>
              </a:spcBef>
              <a:buNone/>
            </a:pPr>
            <a:endParaRPr lang="en-US" b="1" dirty="0" smtClean="0"/>
          </a:p>
          <a:p>
            <a:pPr marL="0" indent="0">
              <a:spcBef>
                <a:spcPts val="0"/>
              </a:spcBef>
              <a:buNone/>
            </a:pPr>
            <a:endParaRPr lang="en-US" b="1" dirty="0" smtClean="0"/>
          </a:p>
          <a:p>
            <a:pPr marL="0" indent="0">
              <a:spcBef>
                <a:spcPts val="0"/>
              </a:spcBef>
              <a:buNone/>
            </a:pPr>
            <a:endParaRPr lang="en-US" b="1" dirty="0"/>
          </a:p>
          <a:p>
            <a:pPr marL="0" indent="0">
              <a:spcBef>
                <a:spcPts val="0"/>
              </a:spcBef>
              <a:buNone/>
            </a:pPr>
            <a:endParaRPr lang="en-US" b="1" dirty="0"/>
          </a:p>
          <a:p>
            <a:pPr marL="0" indent="0">
              <a:spcBef>
                <a:spcPts val="0"/>
              </a:spcBef>
              <a:buNone/>
            </a:pPr>
            <a:endParaRPr lang="en-US" b="1" dirty="0" smtClean="0"/>
          </a:p>
          <a:p>
            <a:pPr marL="0" indent="0">
              <a:spcBef>
                <a:spcPts val="0"/>
              </a:spcBef>
              <a:buNone/>
            </a:pPr>
            <a:endParaRPr lang="en-US" b="1" dirty="0"/>
          </a:p>
        </p:txBody>
      </p:sp>
      <p:pic>
        <p:nvPicPr>
          <p:cNvPr id="6" name="Content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14051" y="2652845"/>
            <a:ext cx="1793181" cy="1689575"/>
          </a:xfrm>
          <a:prstGeom prst="rect">
            <a:avLst/>
          </a:prstGeom>
        </p:spPr>
      </p:pic>
      <p:pic>
        <p:nvPicPr>
          <p:cNvPr id="9" name="Content Placeholder 3"/>
          <p:cNvPicPr>
            <a:picLocks noChangeAspect="1"/>
          </p:cNvPicPr>
          <p:nvPr/>
        </p:nvPicPr>
        <p:blipFill rotWithShape="1">
          <a:blip r:embed="rId4">
            <a:extLst>
              <a:ext uri="{28A0092B-C50C-407E-A947-70E740481C1C}">
                <a14:useLocalDpi xmlns:a14="http://schemas.microsoft.com/office/drawing/2010/main" val="0"/>
              </a:ext>
            </a:extLst>
          </a:blip>
          <a:srcRect l="21636" b="10929"/>
          <a:stretch/>
        </p:blipFill>
        <p:spPr>
          <a:xfrm flipV="1">
            <a:off x="3364988" y="4400984"/>
            <a:ext cx="1340720" cy="2031900"/>
          </a:xfrm>
          <a:prstGeom prst="rect">
            <a:avLst/>
          </a:prstGeom>
        </p:spPr>
      </p:pic>
      <p:sp>
        <p:nvSpPr>
          <p:cNvPr id="12" name="Title 3"/>
          <p:cNvSpPr>
            <a:spLocks noGrp="1"/>
          </p:cNvSpPr>
          <p:nvPr>
            <p:ph type="title"/>
          </p:nvPr>
        </p:nvSpPr>
        <p:spPr/>
        <p:txBody>
          <a:bodyPr/>
          <a:lstStyle/>
          <a:p>
            <a:r>
              <a:rPr lang="en-US" dirty="0"/>
              <a:t>What does </a:t>
            </a:r>
            <a:r>
              <a:rPr lang="en-US" dirty="0" smtClean="0"/>
              <a:t>AP CSP cover</a:t>
            </a:r>
            <a:r>
              <a:rPr lang="en-US" dirty="0"/>
              <a:t>?</a:t>
            </a:r>
          </a:p>
        </p:txBody>
      </p:sp>
      <p:pic>
        <p:nvPicPr>
          <p:cNvPr id="8" name="Content Placeholder 3"/>
          <p:cNvPicPr>
            <a:picLocks noChangeAspect="1"/>
          </p:cNvPicPr>
          <p:nvPr/>
        </p:nvPicPr>
        <p:blipFill rotWithShape="1">
          <a:blip r:embed="rId5" cstate="print">
            <a:extLst>
              <a:ext uri="{28A0092B-C50C-407E-A947-70E740481C1C}">
                <a14:useLocalDpi xmlns:a14="http://schemas.microsoft.com/office/drawing/2010/main" val="0"/>
              </a:ext>
            </a:extLst>
          </a:blip>
          <a:srcRect l="13903" r="12575" b="13881"/>
          <a:stretch/>
        </p:blipFill>
        <p:spPr>
          <a:xfrm rot="5400000">
            <a:off x="1398806" y="2524726"/>
            <a:ext cx="1583096" cy="183933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 name="TextBox 3"/>
          <p:cNvSpPr txBox="1"/>
          <p:nvPr/>
        </p:nvSpPr>
        <p:spPr>
          <a:xfrm>
            <a:off x="4542850" y="1956543"/>
            <a:ext cx="3688510" cy="3000468"/>
          </a:xfrm>
          <a:prstGeom prst="rect">
            <a:avLst/>
          </a:prstGeom>
          <a:ln>
            <a:noFill/>
          </a:ln>
        </p:spPr>
        <p:txBody>
          <a:bodyPr vert="horz" wrap="square" lIns="91440" tIns="45720" rIns="91440" bIns="45720" rtlCol="0" anchor="t" anchorCtr="0">
            <a:normAutofit/>
          </a:bodyPr>
          <a:lstStyle/>
          <a:p>
            <a:r>
              <a:rPr lang="en-US" sz="1600" b="1" dirty="0">
                <a:latin typeface="Arial"/>
                <a:cs typeface="Arial"/>
              </a:rPr>
              <a:t>Programming</a:t>
            </a:r>
          </a:p>
          <a:p>
            <a:r>
              <a:rPr lang="en-US" sz="1600" dirty="0">
                <a:latin typeface="Arial" panose="020B0604020202020204" pitchFamily="34" charset="0"/>
                <a:cs typeface="Arial" panose="020B0604020202020204" pitchFamily="34" charset="0"/>
              </a:rPr>
              <a:t>Collaborate to develop a program.</a:t>
            </a:r>
          </a:p>
          <a:p>
            <a:endParaRPr lang="en-US" sz="1400" b="1" dirty="0"/>
          </a:p>
          <a:p>
            <a:endParaRPr lang="en-US" sz="1400" dirty="0"/>
          </a:p>
          <a:p>
            <a:endParaRPr lang="en-US" sz="1400" b="1" dirty="0"/>
          </a:p>
          <a:p>
            <a:endParaRPr lang="en-US" sz="1400" dirty="0" smtClean="0">
              <a:solidFill>
                <a:schemeClr val="tx1">
                  <a:lumMod val="85000"/>
                  <a:lumOff val="15000"/>
                </a:schemeClr>
              </a:solidFill>
            </a:endParaRPr>
          </a:p>
        </p:txBody>
      </p:sp>
      <p:sp>
        <p:nvSpPr>
          <p:cNvPr id="5" name="TextBox 4"/>
          <p:cNvSpPr txBox="1"/>
          <p:nvPr/>
        </p:nvSpPr>
        <p:spPr>
          <a:xfrm>
            <a:off x="5049546" y="4538710"/>
            <a:ext cx="3725486" cy="1601129"/>
          </a:xfrm>
          <a:prstGeom prst="rect">
            <a:avLst/>
          </a:prstGeom>
          <a:ln>
            <a:noFill/>
          </a:ln>
        </p:spPr>
        <p:txBody>
          <a:bodyPr vert="horz" wrap="none" lIns="91440" tIns="45720" rIns="91440" bIns="45720" rtlCol="0" anchor="t" anchorCtr="0">
            <a:normAutofit/>
          </a:bodyPr>
          <a:lstStyle/>
          <a:p>
            <a:endParaRPr lang="en-US" sz="1400" b="1" dirty="0"/>
          </a:p>
          <a:p>
            <a:r>
              <a:rPr lang="en-US" sz="1600" b="1" dirty="0">
                <a:latin typeface="Arial" panose="020B0604020202020204" pitchFamily="34" charset="0"/>
                <a:cs typeface="Arial" panose="020B0604020202020204" pitchFamily="34" charset="0"/>
              </a:rPr>
              <a:t>The Internet </a:t>
            </a:r>
            <a:endParaRPr lang="en-US" sz="1600" dirty="0">
              <a:latin typeface="Arial" panose="020B0604020202020204" pitchFamily="34" charset="0"/>
              <a:cs typeface="Arial" panose="020B0604020202020204" pitchFamily="34" charset="0"/>
            </a:endParaRPr>
          </a:p>
          <a:p>
            <a:r>
              <a:rPr lang="en-US" sz="1600" dirty="0">
                <a:latin typeface="Arial" panose="020B0604020202020204" pitchFamily="34" charset="0"/>
                <a:cs typeface="Arial" panose="020B0604020202020204" pitchFamily="34" charset="0"/>
              </a:rPr>
              <a:t>Explain characteristics  </a:t>
            </a:r>
            <a:r>
              <a:rPr lang="en-US" sz="1600" dirty="0" smtClean="0">
                <a:latin typeface="Arial" panose="020B0604020202020204" pitchFamily="34" charset="0"/>
                <a:cs typeface="Arial" panose="020B0604020202020204" pitchFamily="34" charset="0"/>
              </a:rPr>
              <a:t>of </a:t>
            </a:r>
            <a:r>
              <a:rPr lang="en-US" sz="1600" dirty="0">
                <a:latin typeface="Arial" panose="020B0604020202020204" pitchFamily="34" charset="0"/>
                <a:cs typeface="Arial" panose="020B0604020202020204" pitchFamily="34" charset="0"/>
              </a:rPr>
              <a:t>the Internet </a:t>
            </a:r>
            <a:endParaRPr lang="en-US" sz="1600" dirty="0" smtClean="0">
              <a:latin typeface="Arial" panose="020B0604020202020204" pitchFamily="34" charset="0"/>
              <a:cs typeface="Arial" panose="020B0604020202020204" pitchFamily="34" charset="0"/>
            </a:endParaRPr>
          </a:p>
          <a:p>
            <a:r>
              <a:rPr lang="en-US" sz="1600" dirty="0" smtClean="0">
                <a:latin typeface="Arial" panose="020B0604020202020204" pitchFamily="34" charset="0"/>
                <a:cs typeface="Arial" panose="020B0604020202020204" pitchFamily="34" charset="0"/>
              </a:rPr>
              <a:t>and the </a:t>
            </a:r>
            <a:r>
              <a:rPr lang="en-US" sz="1600" dirty="0">
                <a:latin typeface="Arial" panose="020B0604020202020204" pitchFamily="34" charset="0"/>
                <a:cs typeface="Arial" panose="020B0604020202020204" pitchFamily="34" charset="0"/>
              </a:rPr>
              <a:t>systems built on it.  </a:t>
            </a:r>
          </a:p>
        </p:txBody>
      </p:sp>
      <p:sp>
        <p:nvSpPr>
          <p:cNvPr id="10" name="TextBox 9"/>
          <p:cNvSpPr txBox="1"/>
          <p:nvPr/>
        </p:nvSpPr>
        <p:spPr>
          <a:xfrm>
            <a:off x="603168" y="5518484"/>
            <a:ext cx="914400" cy="914400"/>
          </a:xfrm>
          <a:prstGeom prst="rect">
            <a:avLst/>
          </a:prstGeom>
          <a:ln>
            <a:noFill/>
          </a:ln>
        </p:spPr>
        <p:txBody>
          <a:bodyPr vert="horz" wrap="none" lIns="91440" tIns="45720" rIns="91440" bIns="45720" rtlCol="0" anchor="t" anchorCtr="0">
            <a:normAutofit/>
          </a:bodyPr>
          <a:lstStyle/>
          <a:p>
            <a:endParaRPr lang="en-US" sz="1400" dirty="0" smtClean="0">
              <a:solidFill>
                <a:schemeClr val="tx1">
                  <a:lumMod val="85000"/>
                  <a:lumOff val="15000"/>
                </a:schemeClr>
              </a:solidFill>
            </a:endParaRPr>
          </a:p>
        </p:txBody>
      </p:sp>
      <p:sp>
        <p:nvSpPr>
          <p:cNvPr id="11" name="TextBox 10"/>
          <p:cNvSpPr txBox="1"/>
          <p:nvPr/>
        </p:nvSpPr>
        <p:spPr>
          <a:xfrm>
            <a:off x="603169" y="4509261"/>
            <a:ext cx="4123244" cy="1630578"/>
          </a:xfrm>
          <a:prstGeom prst="rect">
            <a:avLst/>
          </a:prstGeom>
          <a:ln>
            <a:noFill/>
          </a:ln>
        </p:spPr>
        <p:txBody>
          <a:bodyPr vert="horz" wrap="square" lIns="91440" tIns="45720" rIns="91440" bIns="45720" rtlCol="0" anchor="t" anchorCtr="0">
            <a:normAutofit/>
          </a:bodyPr>
          <a:lstStyle/>
          <a:p>
            <a:r>
              <a:rPr lang="en-US" sz="1600" b="1" dirty="0" smtClean="0">
                <a:latin typeface="Arial" panose="020B0604020202020204" pitchFamily="34" charset="0"/>
                <a:cs typeface="Arial" panose="020B0604020202020204" pitchFamily="34" charset="0"/>
              </a:rPr>
              <a:t>Global </a:t>
            </a:r>
            <a:r>
              <a:rPr lang="en-US" sz="1600" b="1" dirty="0">
                <a:latin typeface="Arial" panose="020B0604020202020204" pitchFamily="34" charset="0"/>
                <a:cs typeface="Arial" panose="020B0604020202020204" pitchFamily="34" charset="0"/>
              </a:rPr>
              <a:t>Impact</a:t>
            </a:r>
          </a:p>
          <a:p>
            <a:r>
              <a:rPr lang="en-US" sz="1600" dirty="0">
                <a:latin typeface="Arial" panose="020B0604020202020204" pitchFamily="34" charset="0"/>
                <a:cs typeface="Arial" panose="020B0604020202020204" pitchFamily="34" charset="0"/>
              </a:rPr>
              <a:t>Analyze the beneficial and </a:t>
            </a:r>
            <a:endParaRPr lang="en-US" sz="1600" dirty="0" smtClean="0">
              <a:latin typeface="Arial" panose="020B0604020202020204" pitchFamily="34" charset="0"/>
              <a:cs typeface="Arial" panose="020B0604020202020204" pitchFamily="34" charset="0"/>
            </a:endParaRPr>
          </a:p>
          <a:p>
            <a:r>
              <a:rPr lang="en-US" sz="1600" dirty="0" smtClean="0">
                <a:latin typeface="Arial" panose="020B0604020202020204" pitchFamily="34" charset="0"/>
                <a:cs typeface="Arial" panose="020B0604020202020204" pitchFamily="34" charset="0"/>
              </a:rPr>
              <a:t>harmful </a:t>
            </a:r>
            <a:r>
              <a:rPr lang="en-US" sz="1600" dirty="0">
                <a:latin typeface="Arial" panose="020B0604020202020204" pitchFamily="34" charset="0"/>
                <a:cs typeface="Arial" panose="020B0604020202020204" pitchFamily="34" charset="0"/>
              </a:rPr>
              <a:t>effects of computing. </a:t>
            </a:r>
          </a:p>
          <a:p>
            <a:endParaRPr lang="en-US" sz="1600" dirty="0">
              <a:solidFill>
                <a:schemeClr val="tx1">
                  <a:lumMod val="85000"/>
                  <a:lumOff val="15000"/>
                </a:schemeClr>
              </a:solidFill>
              <a:latin typeface="Arial" panose="020B0604020202020204" pitchFamily="34" charset="0"/>
              <a:cs typeface="Arial" panose="020B0604020202020204" pitchFamily="34" charset="0"/>
            </a:endParaRPr>
          </a:p>
          <a:p>
            <a:endParaRPr lang="en-US" sz="1600" dirty="0" smtClean="0">
              <a:solidFill>
                <a:schemeClr val="tx1">
                  <a:lumMod val="85000"/>
                  <a:lumOff val="1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90688898"/>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2"/>
          </p:nvPr>
        </p:nvSpPr>
        <p:spPr>
          <a:xfrm>
            <a:off x="603169" y="2511188"/>
            <a:ext cx="7766131" cy="1394170"/>
          </a:xfrm>
        </p:spPr>
        <p:txBody>
          <a:bodyPr>
            <a:normAutofit/>
          </a:bodyPr>
          <a:lstStyle/>
          <a:p>
            <a:pPr marL="342900" indent="-342900">
              <a:buFont typeface="+mj-lt"/>
              <a:buAutoNum type="arabicPeriod"/>
            </a:pPr>
            <a:r>
              <a:rPr lang="en-US" dirty="0"/>
              <a:t>U</a:t>
            </a:r>
            <a:r>
              <a:rPr lang="en-US" dirty="0" smtClean="0"/>
              <a:t>pload </a:t>
            </a:r>
            <a:r>
              <a:rPr lang="en-US" dirty="0"/>
              <a:t>digital artifacts </a:t>
            </a:r>
            <a:r>
              <a:rPr lang="en-US" dirty="0" smtClean="0"/>
              <a:t>(e.g., a video, spreadsheet, graph, app, electronic slide show) and </a:t>
            </a:r>
            <a:r>
              <a:rPr lang="en-US" dirty="0"/>
              <a:t>written responses via a Web-based digital application. </a:t>
            </a:r>
            <a:endParaRPr lang="en-US" dirty="0" smtClean="0"/>
          </a:p>
          <a:p>
            <a:pPr marL="342900" indent="-342900">
              <a:buFont typeface="+mj-lt"/>
              <a:buAutoNum type="arabicPeriod"/>
            </a:pPr>
            <a:r>
              <a:rPr lang="en-US" dirty="0"/>
              <a:t>D</a:t>
            </a:r>
            <a:r>
              <a:rPr lang="en-US" dirty="0" smtClean="0"/>
              <a:t>escribe </a:t>
            </a:r>
            <a:r>
              <a:rPr lang="en-US" dirty="0"/>
              <a:t>or analyze your work, whether it includes research, the creation of </a:t>
            </a:r>
            <a:r>
              <a:rPr lang="en-US" dirty="0" smtClean="0"/>
              <a:t>a digital artifact, or </a:t>
            </a:r>
            <a:r>
              <a:rPr lang="en-US" dirty="0"/>
              <a:t>the creation of a program.</a:t>
            </a:r>
          </a:p>
        </p:txBody>
      </p:sp>
      <p:sp>
        <p:nvSpPr>
          <p:cNvPr id="4" name="Title 3"/>
          <p:cNvSpPr>
            <a:spLocks noGrp="1"/>
          </p:cNvSpPr>
          <p:nvPr>
            <p:ph type="title"/>
          </p:nvPr>
        </p:nvSpPr>
        <p:spPr/>
        <p:txBody>
          <a:bodyPr/>
          <a:lstStyle/>
          <a:p>
            <a:r>
              <a:rPr lang="en-US" dirty="0" smtClean="0"/>
              <a:t>What does the AP CSP exam cover?</a:t>
            </a:r>
            <a:endParaRPr lang="en-US" dirty="0"/>
          </a:p>
        </p:txBody>
      </p:sp>
      <p:sp>
        <p:nvSpPr>
          <p:cNvPr id="5" name="TextBox 4"/>
          <p:cNvSpPr txBox="1"/>
          <p:nvPr/>
        </p:nvSpPr>
        <p:spPr>
          <a:xfrm>
            <a:off x="603169" y="1850945"/>
            <a:ext cx="4776353" cy="450336"/>
          </a:xfrm>
          <a:prstGeom prst="rect">
            <a:avLst/>
          </a:prstGeom>
          <a:solidFill>
            <a:srgbClr val="45BF4C"/>
          </a:solidFill>
          <a:ln>
            <a:noFill/>
          </a:ln>
        </p:spPr>
        <p:txBody>
          <a:bodyPr vert="horz" wrap="square" lIns="91440" tIns="0" rIns="91440" bIns="45720" rtlCol="0" anchor="ctr" anchorCtr="0">
            <a:noAutofit/>
          </a:bodyPr>
          <a:lstStyle/>
          <a:p>
            <a:r>
              <a:rPr lang="en-US" sz="2400" dirty="0" smtClean="0">
                <a:solidFill>
                  <a:schemeClr val="bg1"/>
                </a:solidFill>
              </a:rPr>
              <a:t>Part I: Through-Course Assessments</a:t>
            </a:r>
            <a:endParaRPr lang="en-US" sz="2400" dirty="0">
              <a:solidFill>
                <a:schemeClr val="bg1"/>
              </a:solidFill>
            </a:endParaRPr>
          </a:p>
        </p:txBody>
      </p:sp>
      <p:sp>
        <p:nvSpPr>
          <p:cNvPr id="6" name="TextBox 5"/>
          <p:cNvSpPr txBox="1"/>
          <p:nvPr/>
        </p:nvSpPr>
        <p:spPr>
          <a:xfrm>
            <a:off x="580160" y="4035987"/>
            <a:ext cx="4313216" cy="450336"/>
          </a:xfrm>
          <a:prstGeom prst="rect">
            <a:avLst/>
          </a:prstGeom>
          <a:solidFill>
            <a:srgbClr val="45BF4C"/>
          </a:solidFill>
          <a:ln>
            <a:noFill/>
          </a:ln>
        </p:spPr>
        <p:txBody>
          <a:bodyPr vert="horz" wrap="square" lIns="91440" tIns="0" rIns="91440" bIns="45720" rtlCol="0" anchor="ctr" anchorCtr="0">
            <a:noAutofit/>
          </a:bodyPr>
          <a:lstStyle/>
          <a:p>
            <a:r>
              <a:rPr lang="en-US" sz="2400" dirty="0" smtClean="0">
                <a:solidFill>
                  <a:schemeClr val="bg1"/>
                </a:solidFill>
              </a:rPr>
              <a:t>Part II: End-of-Course AP Exam</a:t>
            </a:r>
            <a:endParaRPr lang="en-US" sz="2400" dirty="0">
              <a:solidFill>
                <a:schemeClr val="bg1"/>
              </a:solidFill>
            </a:endParaRPr>
          </a:p>
        </p:txBody>
      </p:sp>
      <p:sp>
        <p:nvSpPr>
          <p:cNvPr id="7" name="Content Placeholder 1"/>
          <p:cNvSpPr txBox="1">
            <a:spLocks/>
          </p:cNvSpPr>
          <p:nvPr/>
        </p:nvSpPr>
        <p:spPr>
          <a:xfrm>
            <a:off x="603168" y="4615218"/>
            <a:ext cx="7766131" cy="1394170"/>
          </a:xfrm>
          <a:prstGeom prst="rect">
            <a:avLst/>
          </a:prstGeom>
        </p:spPr>
        <p:txBody>
          <a:bodyPr>
            <a:normAutofit/>
          </a:bodyPr>
          <a:lstStyle>
            <a:lvl1pPr marL="285750" indent="-285750" algn="l" defTabSz="457200" rtl="0" eaLnBrk="1" latinLnBrk="0" hangingPunct="1">
              <a:spcBef>
                <a:spcPts val="1600"/>
              </a:spcBef>
              <a:buClr>
                <a:srgbClr val="005480"/>
              </a:buClr>
              <a:buSzPct val="80000"/>
              <a:buFont typeface="Lucida Grande"/>
              <a:buChar char="►"/>
              <a:defRPr sz="1600" kern="1200">
                <a:solidFill>
                  <a:schemeClr val="tx1"/>
                </a:solidFill>
                <a:latin typeface="Arial"/>
                <a:ea typeface="+mn-ea"/>
                <a:cs typeface="Arial"/>
              </a:defRPr>
            </a:lvl1pPr>
            <a:lvl2pPr marL="571500" indent="-279400" algn="l" defTabSz="457200" rtl="0" eaLnBrk="1" latinLnBrk="0" hangingPunct="1">
              <a:spcBef>
                <a:spcPts val="1600"/>
              </a:spcBef>
              <a:buClr>
                <a:srgbClr val="005480"/>
              </a:buClr>
              <a:buSzPct val="60000"/>
              <a:buFont typeface="Lucida Grande"/>
              <a:buChar char="►"/>
              <a:defRPr sz="1600" kern="1200">
                <a:solidFill>
                  <a:schemeClr val="tx1"/>
                </a:solidFill>
                <a:latin typeface="Arial"/>
                <a:ea typeface="+mn-ea"/>
                <a:cs typeface="Arial"/>
              </a:defRPr>
            </a:lvl2pPr>
            <a:lvl3pPr marL="800100" indent="-228600" algn="l" defTabSz="457200" rtl="0" eaLnBrk="1" latinLnBrk="0" hangingPunct="1">
              <a:spcBef>
                <a:spcPts val="1600"/>
              </a:spcBef>
              <a:buClr>
                <a:srgbClr val="005480"/>
              </a:buClr>
              <a:buSzPct val="60000"/>
              <a:buFont typeface="Lucida Grande"/>
              <a:buChar char="►"/>
              <a:defRPr sz="1600" kern="1200">
                <a:solidFill>
                  <a:schemeClr val="tx1"/>
                </a:solidFill>
                <a:latin typeface="Arial"/>
                <a:ea typeface="+mn-ea"/>
                <a:cs typeface="Arial"/>
              </a:defRPr>
            </a:lvl3pPr>
            <a:lvl4pPr marL="1092200" indent="-292100" algn="l" defTabSz="457200" rtl="0" eaLnBrk="1" latinLnBrk="0" hangingPunct="1">
              <a:spcBef>
                <a:spcPts val="1600"/>
              </a:spcBef>
              <a:buClr>
                <a:srgbClr val="005480"/>
              </a:buClr>
              <a:buSzPct val="60000"/>
              <a:buFont typeface="Lucida Grande"/>
              <a:buChar char="►"/>
              <a:defRPr sz="1600" kern="1200">
                <a:solidFill>
                  <a:schemeClr val="tx1"/>
                </a:solidFill>
                <a:latin typeface="Arial"/>
                <a:ea typeface="+mn-ea"/>
                <a:cs typeface="Arial"/>
              </a:defRPr>
            </a:lvl4pPr>
            <a:lvl5pPr marL="1371600" indent="-279400" algn="l" defTabSz="457200" rtl="0" eaLnBrk="1" latinLnBrk="0" hangingPunct="1">
              <a:spcBef>
                <a:spcPts val="1600"/>
              </a:spcBef>
              <a:buClr>
                <a:srgbClr val="005480"/>
              </a:buClr>
              <a:buSzPct val="60000"/>
              <a:buFont typeface="Lucida Grande"/>
              <a:buChar char="►"/>
              <a:defRPr sz="16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16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6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6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600" kern="1200">
                <a:solidFill>
                  <a:schemeClr val="tx1"/>
                </a:solidFill>
                <a:latin typeface="+mn-lt"/>
                <a:ea typeface="+mn-ea"/>
                <a:cs typeface="+mn-cs"/>
              </a:defRPr>
            </a:lvl9pPr>
          </a:lstStyle>
          <a:p>
            <a:r>
              <a:rPr lang="en-US" dirty="0" smtClean="0"/>
              <a:t>Paper and pencil written exam</a:t>
            </a:r>
          </a:p>
          <a:p>
            <a:r>
              <a:rPr lang="en-US" dirty="0" smtClean="0"/>
              <a:t>120 minutes with 74 multiple choice questions</a:t>
            </a:r>
          </a:p>
          <a:p>
            <a:r>
              <a:rPr lang="en-US" dirty="0" smtClean="0"/>
              <a:t>First administration May 2017   </a:t>
            </a:r>
          </a:p>
        </p:txBody>
      </p:sp>
    </p:spTree>
    <p:extLst>
      <p:ext uri="{BB962C8B-B14F-4D97-AF65-F5344CB8AC3E}">
        <p14:creationId xmlns:p14="http://schemas.microsoft.com/office/powerpoint/2010/main" val="3466014470"/>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2"/>
          </p:nvPr>
        </p:nvSpPr>
        <p:spPr>
          <a:xfrm>
            <a:off x="603169" y="1939568"/>
            <a:ext cx="7766131" cy="592990"/>
          </a:xfrm>
        </p:spPr>
        <p:txBody>
          <a:bodyPr>
            <a:normAutofit/>
          </a:bodyPr>
          <a:lstStyle/>
          <a:p>
            <a:pPr marL="0" indent="0">
              <a:buNone/>
            </a:pPr>
            <a:r>
              <a:rPr lang="en-US" dirty="0" smtClean="0"/>
              <a:t>Colleges and universities offer many majors that make use of computing, like:</a:t>
            </a:r>
          </a:p>
        </p:txBody>
      </p:sp>
      <p:sp>
        <p:nvSpPr>
          <p:cNvPr id="4" name="Title 3"/>
          <p:cNvSpPr>
            <a:spLocks noGrp="1"/>
          </p:cNvSpPr>
          <p:nvPr>
            <p:ph type="title"/>
          </p:nvPr>
        </p:nvSpPr>
        <p:spPr/>
        <p:txBody>
          <a:bodyPr/>
          <a:lstStyle/>
          <a:p>
            <a:r>
              <a:rPr lang="en-US" dirty="0" smtClean="0"/>
              <a:t>What college majors can you pursue with computing?</a:t>
            </a:r>
            <a:endParaRPr lang="en-US" dirty="0"/>
          </a:p>
        </p:txBody>
      </p:sp>
      <p:sp>
        <p:nvSpPr>
          <p:cNvPr id="5" name="TextBox 4"/>
          <p:cNvSpPr txBox="1"/>
          <p:nvPr/>
        </p:nvSpPr>
        <p:spPr>
          <a:xfrm>
            <a:off x="707703" y="5650855"/>
            <a:ext cx="2296754" cy="394897"/>
          </a:xfrm>
          <a:prstGeom prst="rect">
            <a:avLst/>
          </a:prstGeom>
          <a:solidFill>
            <a:srgbClr val="005480"/>
          </a:solidFill>
          <a:ln>
            <a:noFill/>
          </a:ln>
        </p:spPr>
        <p:txBody>
          <a:bodyPr vert="horz" wrap="square" lIns="91440" tIns="0" rIns="91440" bIns="45720" rtlCol="0" anchor="ctr" anchorCtr="0">
            <a:noAutofit/>
          </a:bodyPr>
          <a:lstStyle/>
          <a:p>
            <a:pPr>
              <a:defRPr/>
            </a:pPr>
            <a:r>
              <a:rPr lang="en-US" sz="1400" b="1" dirty="0">
                <a:solidFill>
                  <a:schemeClr val="bg1"/>
                </a:solidFill>
                <a:latin typeface="Arial" panose="020B0604020202020204" pitchFamily="34" charset="0"/>
                <a:cs typeface="Arial" panose="020B0604020202020204" pitchFamily="34" charset="0"/>
              </a:rPr>
              <a:t>c</a:t>
            </a:r>
            <a:r>
              <a:rPr lang="en-US" sz="1400" b="1" dirty="0" smtClean="0">
                <a:solidFill>
                  <a:schemeClr val="bg1"/>
                </a:solidFill>
                <a:latin typeface="Arial" panose="020B0604020202020204" pitchFamily="34" charset="0"/>
                <a:cs typeface="Arial" panose="020B0604020202020204" pitchFamily="34" charset="0"/>
              </a:rPr>
              <a:t>ollegeboard.org/CSP</a:t>
            </a:r>
            <a:endParaRPr lang="en-US" sz="1400" b="1" dirty="0">
              <a:solidFill>
                <a:schemeClr val="bg1"/>
              </a:solidFill>
              <a:latin typeface="Arial" panose="020B0604020202020204" pitchFamily="34" charset="0"/>
              <a:cs typeface="Arial" panose="020B0604020202020204" pitchFamily="34" charset="0"/>
            </a:endParaRPr>
          </a:p>
        </p:txBody>
      </p:sp>
      <p:sp>
        <p:nvSpPr>
          <p:cNvPr id="6" name="TextBox 5"/>
          <p:cNvSpPr txBox="1"/>
          <p:nvPr/>
        </p:nvSpPr>
        <p:spPr>
          <a:xfrm>
            <a:off x="707702" y="2532558"/>
            <a:ext cx="2938649" cy="2823213"/>
          </a:xfrm>
          <a:prstGeom prst="rect">
            <a:avLst/>
          </a:prstGeom>
          <a:ln>
            <a:noFill/>
          </a:ln>
        </p:spPr>
        <p:txBody>
          <a:bodyPr vert="horz" wrap="square" lIns="91440" tIns="45720" rIns="91440" bIns="45720" rtlCol="0" anchor="t" anchorCtr="0">
            <a:normAutofit/>
          </a:bodyPr>
          <a:lstStyle/>
          <a:p>
            <a:pPr marL="285750" indent="-285750">
              <a:buFont typeface="Wingdings" panose="05000000000000000000" pitchFamily="2" charset="2"/>
              <a:buChar char="Ø"/>
            </a:pPr>
            <a:r>
              <a:rPr lang="en-US" sz="1400" dirty="0" smtClean="0"/>
              <a:t>Aerospace Engineering</a:t>
            </a:r>
            <a:endParaRPr lang="en-US" sz="1400" dirty="0"/>
          </a:p>
          <a:p>
            <a:pPr marL="285750" indent="-285750">
              <a:buFont typeface="Wingdings" panose="05000000000000000000" pitchFamily="2" charset="2"/>
              <a:buChar char="Ø"/>
            </a:pPr>
            <a:r>
              <a:rPr lang="en-US" sz="1400" dirty="0" smtClean="0"/>
              <a:t>Applied Physics</a:t>
            </a:r>
          </a:p>
          <a:p>
            <a:pPr marL="285750" indent="-285750">
              <a:buFont typeface="Wingdings" panose="05000000000000000000" pitchFamily="2" charset="2"/>
              <a:buChar char="Ø"/>
            </a:pPr>
            <a:r>
              <a:rPr lang="en-US" sz="1400" dirty="0" smtClean="0"/>
              <a:t>Astronomy</a:t>
            </a:r>
          </a:p>
          <a:p>
            <a:pPr marL="285750" indent="-285750">
              <a:buFont typeface="Wingdings" panose="05000000000000000000" pitchFamily="2" charset="2"/>
              <a:buChar char="Ø"/>
            </a:pPr>
            <a:r>
              <a:rPr lang="en-US" sz="1400" dirty="0" smtClean="0"/>
              <a:t>Botany</a:t>
            </a:r>
          </a:p>
          <a:p>
            <a:pPr marL="285750" indent="-285750">
              <a:buFont typeface="Wingdings" panose="05000000000000000000" pitchFamily="2" charset="2"/>
              <a:buChar char="Ø"/>
            </a:pPr>
            <a:r>
              <a:rPr lang="en-US" sz="1400" dirty="0" smtClean="0"/>
              <a:t>Business Administration</a:t>
            </a:r>
          </a:p>
          <a:p>
            <a:pPr marL="285750" indent="-285750">
              <a:buFont typeface="Wingdings" panose="05000000000000000000" pitchFamily="2" charset="2"/>
              <a:buChar char="Ø"/>
            </a:pPr>
            <a:r>
              <a:rPr lang="en-US" sz="1400" dirty="0" smtClean="0"/>
              <a:t>Chemical Engineering</a:t>
            </a:r>
          </a:p>
          <a:p>
            <a:pPr marL="285750" indent="-285750">
              <a:buFont typeface="Wingdings" panose="05000000000000000000" pitchFamily="2" charset="2"/>
              <a:buChar char="Ø"/>
            </a:pPr>
            <a:r>
              <a:rPr lang="en-US" sz="1400" dirty="0" smtClean="0"/>
              <a:t>Civil Engineering</a:t>
            </a:r>
          </a:p>
          <a:p>
            <a:pPr marL="285750" indent="-285750">
              <a:buFont typeface="Wingdings" panose="05000000000000000000" pitchFamily="2" charset="2"/>
              <a:buChar char="Ø"/>
            </a:pPr>
            <a:r>
              <a:rPr lang="en-US" sz="1400" dirty="0" smtClean="0"/>
              <a:t>Computer Engineering</a:t>
            </a:r>
          </a:p>
          <a:p>
            <a:pPr marL="285750" indent="-285750">
              <a:buFont typeface="Wingdings" panose="05000000000000000000" pitchFamily="2" charset="2"/>
              <a:buChar char="Ø"/>
            </a:pPr>
            <a:r>
              <a:rPr lang="en-US" sz="1400" dirty="0" smtClean="0"/>
              <a:t>Computer Forensics</a:t>
            </a:r>
          </a:p>
          <a:p>
            <a:pPr marL="285750" indent="-285750">
              <a:buFont typeface="Wingdings" panose="05000000000000000000" pitchFamily="2" charset="2"/>
              <a:buChar char="Ø"/>
            </a:pPr>
            <a:r>
              <a:rPr lang="en-US" sz="1400" dirty="0" smtClean="0"/>
              <a:t>Computer Graphics</a:t>
            </a:r>
          </a:p>
          <a:p>
            <a:pPr marL="285750" indent="-285750">
              <a:buFont typeface="Wingdings" panose="05000000000000000000" pitchFamily="2" charset="2"/>
              <a:buChar char="Ø"/>
            </a:pPr>
            <a:r>
              <a:rPr lang="en-US" sz="1400" dirty="0" smtClean="0"/>
              <a:t>Computer Science</a:t>
            </a:r>
          </a:p>
          <a:p>
            <a:pPr marL="285750" indent="-285750">
              <a:buFont typeface="Wingdings" panose="05000000000000000000" pitchFamily="2" charset="2"/>
              <a:buChar char="Ø"/>
            </a:pPr>
            <a:r>
              <a:rPr lang="en-US" sz="1400" dirty="0" smtClean="0"/>
              <a:t>Economics</a:t>
            </a:r>
          </a:p>
          <a:p>
            <a:endParaRPr lang="en-US" sz="1400" dirty="0" smtClean="0">
              <a:solidFill>
                <a:schemeClr val="tx1">
                  <a:lumMod val="85000"/>
                  <a:lumOff val="15000"/>
                </a:schemeClr>
              </a:solidFill>
            </a:endParaRPr>
          </a:p>
        </p:txBody>
      </p:sp>
      <p:sp>
        <p:nvSpPr>
          <p:cNvPr id="7" name="TextBox 6"/>
          <p:cNvSpPr txBox="1"/>
          <p:nvPr/>
        </p:nvSpPr>
        <p:spPr>
          <a:xfrm>
            <a:off x="3164541" y="2532558"/>
            <a:ext cx="2938649" cy="2823213"/>
          </a:xfrm>
          <a:prstGeom prst="rect">
            <a:avLst/>
          </a:prstGeom>
          <a:ln>
            <a:noFill/>
          </a:ln>
        </p:spPr>
        <p:txBody>
          <a:bodyPr vert="horz" wrap="square" lIns="91440" tIns="45720" rIns="91440" bIns="45720" rtlCol="0" anchor="t" anchorCtr="0">
            <a:normAutofit/>
          </a:bodyPr>
          <a:lstStyle/>
          <a:p>
            <a:pPr marL="285750" indent="-285750">
              <a:buFont typeface="Wingdings" panose="05000000000000000000" pitchFamily="2" charset="2"/>
              <a:buChar char="Ø"/>
            </a:pPr>
            <a:r>
              <a:rPr lang="en-US" sz="1400" dirty="0" smtClean="0"/>
              <a:t>Education</a:t>
            </a:r>
          </a:p>
          <a:p>
            <a:pPr marL="285750" indent="-285750">
              <a:buFont typeface="Wingdings" panose="05000000000000000000" pitchFamily="2" charset="2"/>
              <a:buChar char="Ø"/>
            </a:pPr>
            <a:r>
              <a:rPr lang="en-US" sz="1400" dirty="0" smtClean="0"/>
              <a:t>Electrical Engineering</a:t>
            </a:r>
          </a:p>
          <a:p>
            <a:pPr marL="285750" indent="-285750">
              <a:buFont typeface="Wingdings" panose="05000000000000000000" pitchFamily="2" charset="2"/>
              <a:buChar char="Ø"/>
            </a:pPr>
            <a:r>
              <a:rPr lang="en-US" sz="1400" dirty="0" smtClean="0"/>
              <a:t>Electronics Technology</a:t>
            </a:r>
          </a:p>
          <a:p>
            <a:pPr marL="285750" indent="-285750">
              <a:buFont typeface="Wingdings" panose="05000000000000000000" pitchFamily="2" charset="2"/>
              <a:buChar char="Ø"/>
            </a:pPr>
            <a:r>
              <a:rPr lang="en-US" sz="1400" dirty="0" smtClean="0"/>
              <a:t>Environmental Studies</a:t>
            </a:r>
          </a:p>
          <a:p>
            <a:pPr marL="285750" indent="-285750">
              <a:buFont typeface="Wingdings" panose="05000000000000000000" pitchFamily="2" charset="2"/>
              <a:buChar char="Ø"/>
            </a:pPr>
            <a:r>
              <a:rPr lang="en-US" sz="1400" dirty="0" smtClean="0"/>
              <a:t>Geography</a:t>
            </a:r>
          </a:p>
          <a:p>
            <a:pPr marL="285750" indent="-285750">
              <a:buFont typeface="Wingdings" panose="05000000000000000000" pitchFamily="2" charset="2"/>
              <a:buChar char="Ø"/>
            </a:pPr>
            <a:r>
              <a:rPr lang="en-US" sz="1400" dirty="0" smtClean="0"/>
              <a:t>Geology</a:t>
            </a:r>
          </a:p>
          <a:p>
            <a:pPr marL="285750" indent="-285750">
              <a:buFont typeface="Wingdings" panose="05000000000000000000" pitchFamily="2" charset="2"/>
              <a:buChar char="Ø"/>
            </a:pPr>
            <a:r>
              <a:rPr lang="en-US" sz="1400" dirty="0" smtClean="0"/>
              <a:t>Industrial Engineering</a:t>
            </a:r>
          </a:p>
          <a:p>
            <a:pPr marL="285750" indent="-285750">
              <a:buFont typeface="Wingdings" panose="05000000000000000000" pitchFamily="2" charset="2"/>
              <a:buChar char="Ø"/>
            </a:pPr>
            <a:r>
              <a:rPr lang="en-US" sz="1400" dirty="0" smtClean="0"/>
              <a:t>Information Science</a:t>
            </a:r>
          </a:p>
          <a:p>
            <a:pPr marL="285750" indent="-285750">
              <a:buFont typeface="Wingdings" panose="05000000000000000000" pitchFamily="2" charset="2"/>
              <a:buChar char="Ø"/>
            </a:pPr>
            <a:r>
              <a:rPr lang="en-US" sz="1400" dirty="0" smtClean="0"/>
              <a:t>Information Technology</a:t>
            </a:r>
          </a:p>
          <a:p>
            <a:pPr marL="285750" indent="-285750">
              <a:buFont typeface="Wingdings" panose="05000000000000000000" pitchFamily="2" charset="2"/>
              <a:buChar char="Ø"/>
            </a:pPr>
            <a:r>
              <a:rPr lang="en-US" sz="1400" dirty="0" smtClean="0"/>
              <a:t>Linguistics</a:t>
            </a:r>
          </a:p>
          <a:p>
            <a:pPr marL="285750" indent="-285750">
              <a:buFont typeface="Wingdings" panose="05000000000000000000" pitchFamily="2" charset="2"/>
              <a:buChar char="Ø"/>
            </a:pPr>
            <a:r>
              <a:rPr lang="en-US" sz="1400" dirty="0" smtClean="0"/>
              <a:t>Management Information Systems</a:t>
            </a:r>
            <a:endParaRPr lang="en-US" sz="1400" dirty="0"/>
          </a:p>
          <a:p>
            <a:endParaRPr lang="en-US" sz="1400" dirty="0" smtClean="0"/>
          </a:p>
          <a:p>
            <a:endParaRPr lang="en-US" sz="1400" dirty="0" smtClean="0">
              <a:solidFill>
                <a:schemeClr val="tx1">
                  <a:lumMod val="85000"/>
                  <a:lumOff val="15000"/>
                </a:schemeClr>
              </a:solidFill>
            </a:endParaRPr>
          </a:p>
        </p:txBody>
      </p:sp>
      <p:sp>
        <p:nvSpPr>
          <p:cNvPr id="8" name="TextBox 7"/>
          <p:cNvSpPr txBox="1"/>
          <p:nvPr/>
        </p:nvSpPr>
        <p:spPr>
          <a:xfrm>
            <a:off x="6103189" y="2532558"/>
            <a:ext cx="2637049" cy="2703325"/>
          </a:xfrm>
          <a:prstGeom prst="rect">
            <a:avLst/>
          </a:prstGeom>
          <a:ln>
            <a:noFill/>
          </a:ln>
        </p:spPr>
        <p:txBody>
          <a:bodyPr vert="horz" wrap="square" lIns="91440" tIns="45720" rIns="91440" bIns="45720" rtlCol="0" anchor="t" anchorCtr="0">
            <a:normAutofit/>
          </a:bodyPr>
          <a:lstStyle/>
          <a:p>
            <a:pPr marL="285750" indent="-285750">
              <a:buFont typeface="Wingdings" panose="05000000000000000000" pitchFamily="2" charset="2"/>
              <a:buChar char="Ø"/>
            </a:pPr>
            <a:r>
              <a:rPr lang="en-US" sz="1400" dirty="0" smtClean="0"/>
              <a:t>Marine Biology</a:t>
            </a:r>
          </a:p>
          <a:p>
            <a:pPr marL="285750" indent="-285750">
              <a:buFont typeface="Wingdings" panose="05000000000000000000" pitchFamily="2" charset="2"/>
              <a:buChar char="Ø"/>
            </a:pPr>
            <a:r>
              <a:rPr lang="en-US" sz="1400" dirty="0" smtClean="0"/>
              <a:t>Mathematics</a:t>
            </a:r>
          </a:p>
          <a:p>
            <a:pPr marL="285750" indent="-285750">
              <a:buFont typeface="Wingdings" panose="05000000000000000000" pitchFamily="2" charset="2"/>
              <a:buChar char="Ø"/>
            </a:pPr>
            <a:r>
              <a:rPr lang="en-US" sz="1400" dirty="0" smtClean="0"/>
              <a:t>Mechanical Engineering</a:t>
            </a:r>
          </a:p>
          <a:p>
            <a:pPr marL="285750" indent="-285750">
              <a:buFont typeface="Wingdings" panose="05000000000000000000" pitchFamily="2" charset="2"/>
              <a:buChar char="Ø"/>
            </a:pPr>
            <a:r>
              <a:rPr lang="en-US" sz="1400" dirty="0" smtClean="0"/>
              <a:t>Molecular Biology</a:t>
            </a:r>
          </a:p>
          <a:p>
            <a:pPr marL="285750" indent="-285750">
              <a:buFont typeface="Wingdings" panose="05000000000000000000" pitchFamily="2" charset="2"/>
              <a:buChar char="Ø"/>
            </a:pPr>
            <a:r>
              <a:rPr lang="en-US" sz="1400" dirty="0" smtClean="0"/>
              <a:t>Neuroscience</a:t>
            </a:r>
          </a:p>
          <a:p>
            <a:pPr marL="285750" indent="-285750">
              <a:buFont typeface="Wingdings" panose="05000000000000000000" pitchFamily="2" charset="2"/>
              <a:buChar char="Ø"/>
            </a:pPr>
            <a:r>
              <a:rPr lang="en-US" sz="1400" dirty="0" smtClean="0"/>
              <a:t>Nuclear Engineering</a:t>
            </a:r>
          </a:p>
          <a:p>
            <a:pPr marL="285750" indent="-285750">
              <a:buFont typeface="Wingdings" panose="05000000000000000000" pitchFamily="2" charset="2"/>
              <a:buChar char="Ø"/>
            </a:pPr>
            <a:r>
              <a:rPr lang="en-US" sz="1400" dirty="0" smtClean="0"/>
              <a:t>Physics</a:t>
            </a:r>
          </a:p>
          <a:p>
            <a:pPr marL="285750" indent="-285750">
              <a:buFont typeface="Wingdings" panose="05000000000000000000" pitchFamily="2" charset="2"/>
              <a:buChar char="Ø"/>
            </a:pPr>
            <a:r>
              <a:rPr lang="en-US" sz="1400" dirty="0" smtClean="0"/>
              <a:t>Robotics Technology</a:t>
            </a:r>
          </a:p>
          <a:p>
            <a:pPr marL="285750" indent="-285750">
              <a:buFont typeface="Wingdings" panose="05000000000000000000" pitchFamily="2" charset="2"/>
              <a:buChar char="Ø"/>
            </a:pPr>
            <a:r>
              <a:rPr lang="en-US" sz="1400" dirty="0" smtClean="0"/>
              <a:t>Statistics</a:t>
            </a:r>
          </a:p>
          <a:p>
            <a:pPr marL="285750" indent="-285750">
              <a:buFont typeface="Wingdings" panose="05000000000000000000" pitchFamily="2" charset="2"/>
              <a:buChar char="Ø"/>
            </a:pPr>
            <a:r>
              <a:rPr lang="en-US" sz="1400" dirty="0" smtClean="0"/>
              <a:t>Studio Arts</a:t>
            </a:r>
          </a:p>
          <a:p>
            <a:pPr marL="285750" indent="-285750">
              <a:buFont typeface="Wingdings" panose="05000000000000000000" pitchFamily="2" charset="2"/>
              <a:buChar char="Ø"/>
            </a:pPr>
            <a:r>
              <a:rPr lang="en-US" sz="1400" dirty="0" smtClean="0"/>
              <a:t>Web Development</a:t>
            </a:r>
          </a:p>
          <a:p>
            <a:pPr marL="285750" indent="-285750">
              <a:buFont typeface="Wingdings" panose="05000000000000000000" pitchFamily="2" charset="2"/>
              <a:buChar char="Ø"/>
            </a:pPr>
            <a:r>
              <a:rPr lang="en-US" sz="1400" dirty="0" smtClean="0"/>
              <a:t>Zoology</a:t>
            </a:r>
            <a:endParaRPr lang="en-US" sz="1400" dirty="0"/>
          </a:p>
          <a:p>
            <a:pPr marL="285750" indent="-285750">
              <a:buFont typeface="Wingdings" panose="05000000000000000000" pitchFamily="2" charset="2"/>
              <a:buChar char="Ø"/>
            </a:pPr>
            <a:endParaRPr lang="en-US" sz="1400" dirty="0" smtClean="0"/>
          </a:p>
          <a:p>
            <a:endParaRPr lang="en-US" sz="1400" dirty="0" smtClean="0">
              <a:solidFill>
                <a:schemeClr val="tx1">
                  <a:lumMod val="85000"/>
                  <a:lumOff val="15000"/>
                </a:schemeClr>
              </a:solidFill>
            </a:endParaRPr>
          </a:p>
        </p:txBody>
      </p:sp>
    </p:spTree>
    <p:extLst>
      <p:ext uri="{BB962C8B-B14F-4D97-AF65-F5344CB8AC3E}">
        <p14:creationId xmlns:p14="http://schemas.microsoft.com/office/powerpoint/2010/main" val="1270806188"/>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2"/>
          </p:nvPr>
        </p:nvSpPr>
        <p:spPr>
          <a:xfrm>
            <a:off x="603169" y="1939568"/>
            <a:ext cx="7766131" cy="720505"/>
          </a:xfrm>
        </p:spPr>
        <p:txBody>
          <a:bodyPr>
            <a:noAutofit/>
          </a:bodyPr>
          <a:lstStyle/>
          <a:p>
            <a:pPr marL="0" indent="0">
              <a:buNone/>
            </a:pPr>
            <a:r>
              <a:rPr lang="en-US" dirty="0" smtClean="0"/>
              <a:t>Taking AP Computer Science Principles can lead to a future in over 100 careers.</a:t>
            </a:r>
          </a:p>
          <a:p>
            <a:pPr marL="0" indent="0">
              <a:spcBef>
                <a:spcPts val="0"/>
              </a:spcBef>
              <a:buNone/>
            </a:pPr>
            <a:endParaRPr lang="en-US" dirty="0" smtClean="0"/>
          </a:p>
          <a:p>
            <a:pPr marL="0" indent="0">
              <a:buNone/>
            </a:pPr>
            <a:r>
              <a:rPr lang="en-US" dirty="0" smtClean="0"/>
              <a:t> </a:t>
            </a:r>
            <a:endParaRPr lang="en-US" dirty="0"/>
          </a:p>
        </p:txBody>
      </p:sp>
      <p:sp>
        <p:nvSpPr>
          <p:cNvPr id="4" name="Title 3"/>
          <p:cNvSpPr>
            <a:spLocks noGrp="1"/>
          </p:cNvSpPr>
          <p:nvPr>
            <p:ph type="title"/>
          </p:nvPr>
        </p:nvSpPr>
        <p:spPr/>
        <p:txBody>
          <a:bodyPr/>
          <a:lstStyle/>
          <a:p>
            <a:r>
              <a:rPr lang="en-US" dirty="0" smtClean="0"/>
              <a:t>What can your future be like?</a:t>
            </a:r>
            <a:endParaRPr lang="en-US" dirty="0"/>
          </a:p>
        </p:txBody>
      </p:sp>
      <p:sp>
        <p:nvSpPr>
          <p:cNvPr id="5" name="TextBox 4"/>
          <p:cNvSpPr txBox="1"/>
          <p:nvPr/>
        </p:nvSpPr>
        <p:spPr>
          <a:xfrm>
            <a:off x="707703" y="5650855"/>
            <a:ext cx="2296754" cy="394897"/>
          </a:xfrm>
          <a:prstGeom prst="rect">
            <a:avLst/>
          </a:prstGeom>
          <a:solidFill>
            <a:srgbClr val="005480"/>
          </a:solidFill>
          <a:ln>
            <a:noFill/>
          </a:ln>
        </p:spPr>
        <p:txBody>
          <a:bodyPr vert="horz" wrap="square" lIns="91440" tIns="0" rIns="91440" bIns="45720" rtlCol="0" anchor="ctr" anchorCtr="0">
            <a:noAutofit/>
          </a:bodyPr>
          <a:lstStyle/>
          <a:p>
            <a:pPr>
              <a:defRPr/>
            </a:pPr>
            <a:r>
              <a:rPr lang="en-US" sz="1400" b="1" dirty="0">
                <a:solidFill>
                  <a:schemeClr val="bg1"/>
                </a:solidFill>
                <a:latin typeface="Arial" panose="020B0604020202020204" pitchFamily="34" charset="0"/>
                <a:cs typeface="Arial" panose="020B0604020202020204" pitchFamily="34" charset="0"/>
              </a:rPr>
              <a:t>c</a:t>
            </a:r>
            <a:r>
              <a:rPr lang="en-US" sz="1400" b="1" dirty="0" smtClean="0">
                <a:solidFill>
                  <a:schemeClr val="bg1"/>
                </a:solidFill>
                <a:latin typeface="Arial" panose="020B0604020202020204" pitchFamily="34" charset="0"/>
                <a:cs typeface="Arial" panose="020B0604020202020204" pitchFamily="34" charset="0"/>
              </a:rPr>
              <a:t>ollegeboard.org/CSP</a:t>
            </a:r>
            <a:endParaRPr lang="en-US" sz="1400" b="1" dirty="0">
              <a:solidFill>
                <a:schemeClr val="bg1"/>
              </a:solidFill>
              <a:latin typeface="Arial" panose="020B0604020202020204" pitchFamily="34" charset="0"/>
              <a:cs typeface="Arial" panose="020B0604020202020204" pitchFamily="34" charset="0"/>
            </a:endParaRPr>
          </a:p>
        </p:txBody>
      </p:sp>
      <p:sp>
        <p:nvSpPr>
          <p:cNvPr id="6" name="TextBox 5"/>
          <p:cNvSpPr txBox="1"/>
          <p:nvPr/>
        </p:nvSpPr>
        <p:spPr>
          <a:xfrm>
            <a:off x="-1520042" y="3883231"/>
            <a:ext cx="1888177" cy="2493818"/>
          </a:xfrm>
          <a:prstGeom prst="rect">
            <a:avLst/>
          </a:prstGeom>
          <a:ln>
            <a:noFill/>
          </a:ln>
        </p:spPr>
        <p:txBody>
          <a:bodyPr vert="horz" wrap="square" lIns="91440" tIns="45720" rIns="91440" bIns="45720" rtlCol="0" anchor="t" anchorCtr="0">
            <a:normAutofit/>
          </a:bodyPr>
          <a:lstStyle/>
          <a:p>
            <a:endParaRPr lang="en-US" sz="1400" dirty="0" smtClean="0">
              <a:solidFill>
                <a:schemeClr val="tx1">
                  <a:lumMod val="85000"/>
                  <a:lumOff val="15000"/>
                </a:schemeClr>
              </a:solidFill>
            </a:endParaRPr>
          </a:p>
        </p:txBody>
      </p:sp>
      <p:sp>
        <p:nvSpPr>
          <p:cNvPr id="7" name="TextBox 6"/>
          <p:cNvSpPr txBox="1"/>
          <p:nvPr/>
        </p:nvSpPr>
        <p:spPr>
          <a:xfrm>
            <a:off x="707702" y="2532558"/>
            <a:ext cx="2938649" cy="2823213"/>
          </a:xfrm>
          <a:prstGeom prst="rect">
            <a:avLst/>
          </a:prstGeom>
          <a:ln>
            <a:noFill/>
          </a:ln>
        </p:spPr>
        <p:txBody>
          <a:bodyPr vert="horz" wrap="square" lIns="91440" tIns="45720" rIns="91440" bIns="45720" rtlCol="0" anchor="t" anchorCtr="0">
            <a:normAutofit/>
          </a:bodyPr>
          <a:lstStyle/>
          <a:p>
            <a:pPr marL="285750" indent="-285750">
              <a:buFont typeface="Wingdings" panose="05000000000000000000" pitchFamily="2" charset="2"/>
              <a:buChar char="Ø"/>
            </a:pPr>
            <a:r>
              <a:rPr lang="en-US" sz="1400" dirty="0" smtClean="0"/>
              <a:t>Advertising Manager</a:t>
            </a:r>
          </a:p>
          <a:p>
            <a:pPr marL="285750" indent="-285750">
              <a:buFont typeface="Wingdings" panose="05000000000000000000" pitchFamily="2" charset="2"/>
              <a:buChar char="Ø"/>
            </a:pPr>
            <a:r>
              <a:rPr lang="en-US" sz="1400" dirty="0" smtClean="0"/>
              <a:t>Aerospace </a:t>
            </a:r>
            <a:r>
              <a:rPr lang="en-US" sz="1400" dirty="0"/>
              <a:t>Engineer</a:t>
            </a:r>
          </a:p>
          <a:p>
            <a:pPr marL="285750" indent="-285750">
              <a:buFont typeface="Wingdings" panose="05000000000000000000" pitchFamily="2" charset="2"/>
              <a:buChar char="Ø"/>
            </a:pPr>
            <a:r>
              <a:rPr lang="en-US" sz="1400" dirty="0"/>
              <a:t>Aircraft Pilot</a:t>
            </a:r>
          </a:p>
          <a:p>
            <a:pPr marL="285750" indent="-285750">
              <a:buFont typeface="Wingdings" panose="05000000000000000000" pitchFamily="2" charset="2"/>
              <a:buChar char="Ø"/>
            </a:pPr>
            <a:r>
              <a:rPr lang="en-US" sz="1400" dirty="0" smtClean="0"/>
              <a:t>Architect</a:t>
            </a:r>
            <a:endParaRPr lang="en-US" sz="1400" dirty="0"/>
          </a:p>
          <a:p>
            <a:pPr marL="285750" indent="-285750">
              <a:buFont typeface="Wingdings" panose="05000000000000000000" pitchFamily="2" charset="2"/>
              <a:buChar char="Ø"/>
            </a:pPr>
            <a:r>
              <a:rPr lang="en-US" sz="1400" dirty="0"/>
              <a:t>Art Director</a:t>
            </a:r>
          </a:p>
          <a:p>
            <a:pPr marL="285750" indent="-285750">
              <a:buFont typeface="Wingdings" panose="05000000000000000000" pitchFamily="2" charset="2"/>
              <a:buChar char="Ø"/>
            </a:pPr>
            <a:r>
              <a:rPr lang="en-US" sz="1400" dirty="0" smtClean="0"/>
              <a:t>Astronomer</a:t>
            </a:r>
          </a:p>
          <a:p>
            <a:pPr marL="285750" indent="-285750">
              <a:buFont typeface="Wingdings" panose="05000000000000000000" pitchFamily="2" charset="2"/>
              <a:buChar char="Ø"/>
            </a:pPr>
            <a:r>
              <a:rPr lang="en-US" sz="1400" dirty="0" smtClean="0"/>
              <a:t>Biomedical </a:t>
            </a:r>
            <a:r>
              <a:rPr lang="en-US" sz="1400" dirty="0"/>
              <a:t>Engineer</a:t>
            </a:r>
          </a:p>
          <a:p>
            <a:pPr marL="285750" indent="-285750">
              <a:buFont typeface="Wingdings" panose="05000000000000000000" pitchFamily="2" charset="2"/>
              <a:buChar char="Ø"/>
            </a:pPr>
            <a:r>
              <a:rPr lang="en-US" sz="1400" dirty="0" smtClean="0"/>
              <a:t>Chemical Engineer</a:t>
            </a:r>
          </a:p>
          <a:p>
            <a:pPr marL="285750" indent="-285750">
              <a:buFont typeface="Wingdings" panose="05000000000000000000" pitchFamily="2" charset="2"/>
              <a:buChar char="Ø"/>
            </a:pPr>
            <a:r>
              <a:rPr lang="en-US" sz="1400" dirty="0" smtClean="0"/>
              <a:t>Coach</a:t>
            </a:r>
          </a:p>
          <a:p>
            <a:pPr marL="285750" indent="-285750">
              <a:buFont typeface="Wingdings" panose="05000000000000000000" pitchFamily="2" charset="2"/>
              <a:buChar char="Ø"/>
            </a:pPr>
            <a:r>
              <a:rPr lang="en-US" sz="1400" dirty="0" smtClean="0"/>
              <a:t>Computer Programmer</a:t>
            </a:r>
          </a:p>
          <a:p>
            <a:pPr marL="285750" indent="-285750">
              <a:buFont typeface="Wingdings" panose="05000000000000000000" pitchFamily="2" charset="2"/>
              <a:buChar char="Ø"/>
            </a:pPr>
            <a:r>
              <a:rPr lang="en-US" sz="1400" dirty="0" smtClean="0"/>
              <a:t>Editor</a:t>
            </a:r>
            <a:endParaRPr lang="en-US" sz="1400" dirty="0"/>
          </a:p>
          <a:p>
            <a:pPr marL="285750" indent="-285750">
              <a:buFont typeface="Wingdings" panose="05000000000000000000" pitchFamily="2" charset="2"/>
              <a:buChar char="Ø"/>
            </a:pPr>
            <a:r>
              <a:rPr lang="en-US" sz="1400" dirty="0" smtClean="0"/>
              <a:t>Economist</a:t>
            </a:r>
          </a:p>
          <a:p>
            <a:endParaRPr lang="en-US" sz="1400" dirty="0" smtClean="0">
              <a:solidFill>
                <a:schemeClr val="tx1">
                  <a:lumMod val="85000"/>
                  <a:lumOff val="15000"/>
                </a:schemeClr>
              </a:solidFill>
            </a:endParaRPr>
          </a:p>
        </p:txBody>
      </p:sp>
      <p:sp>
        <p:nvSpPr>
          <p:cNvPr id="8" name="TextBox 7"/>
          <p:cNvSpPr txBox="1"/>
          <p:nvPr/>
        </p:nvSpPr>
        <p:spPr>
          <a:xfrm>
            <a:off x="3164541" y="2532558"/>
            <a:ext cx="2938649" cy="2823213"/>
          </a:xfrm>
          <a:prstGeom prst="rect">
            <a:avLst/>
          </a:prstGeom>
          <a:ln>
            <a:noFill/>
          </a:ln>
        </p:spPr>
        <p:txBody>
          <a:bodyPr vert="horz" wrap="square" lIns="91440" tIns="45720" rIns="91440" bIns="45720" rtlCol="0" anchor="t" anchorCtr="0">
            <a:normAutofit/>
          </a:bodyPr>
          <a:lstStyle/>
          <a:p>
            <a:pPr marL="285750" indent="-285750">
              <a:buFont typeface="Wingdings" panose="05000000000000000000" pitchFamily="2" charset="2"/>
              <a:buChar char="Ø"/>
            </a:pPr>
            <a:r>
              <a:rPr lang="en-US" sz="1400" dirty="0"/>
              <a:t>Electrical Engineer</a:t>
            </a:r>
          </a:p>
          <a:p>
            <a:pPr marL="285750" indent="-285750">
              <a:buFont typeface="Wingdings" panose="05000000000000000000" pitchFamily="2" charset="2"/>
              <a:buChar char="Ø"/>
            </a:pPr>
            <a:r>
              <a:rPr lang="en-US" sz="1400" dirty="0" smtClean="0"/>
              <a:t>Dentist</a:t>
            </a:r>
            <a:endParaRPr lang="en-US" sz="1400" dirty="0"/>
          </a:p>
          <a:p>
            <a:pPr marL="285750" indent="-285750">
              <a:buFont typeface="Wingdings" panose="05000000000000000000" pitchFamily="2" charset="2"/>
              <a:buChar char="Ø"/>
            </a:pPr>
            <a:r>
              <a:rPr lang="en-US" sz="1400" dirty="0" smtClean="0"/>
              <a:t>Forensic </a:t>
            </a:r>
            <a:r>
              <a:rPr lang="en-US" sz="1400" dirty="0"/>
              <a:t>Scientist</a:t>
            </a:r>
          </a:p>
          <a:p>
            <a:pPr marL="285750" indent="-285750">
              <a:buFont typeface="Wingdings" panose="05000000000000000000" pitchFamily="2" charset="2"/>
              <a:buChar char="Ø"/>
            </a:pPr>
            <a:r>
              <a:rPr lang="en-US" sz="1400" dirty="0" smtClean="0"/>
              <a:t>Financial </a:t>
            </a:r>
            <a:r>
              <a:rPr lang="en-US" sz="1400" dirty="0"/>
              <a:t>Manager</a:t>
            </a:r>
          </a:p>
          <a:p>
            <a:pPr marL="285750" indent="-285750">
              <a:buFont typeface="Wingdings" panose="05000000000000000000" pitchFamily="2" charset="2"/>
              <a:buChar char="Ø"/>
            </a:pPr>
            <a:r>
              <a:rPr lang="en-US" sz="1400" dirty="0" smtClean="0"/>
              <a:t>General </a:t>
            </a:r>
            <a:r>
              <a:rPr lang="en-US" sz="1400" dirty="0"/>
              <a:t>Practitioner</a:t>
            </a:r>
          </a:p>
          <a:p>
            <a:pPr marL="285750" indent="-285750">
              <a:buFont typeface="Wingdings" panose="05000000000000000000" pitchFamily="2" charset="2"/>
              <a:buChar char="Ø"/>
            </a:pPr>
            <a:r>
              <a:rPr lang="en-US" sz="1400" dirty="0" smtClean="0"/>
              <a:t>Geoscientist</a:t>
            </a:r>
            <a:endParaRPr lang="en-US" sz="1400" dirty="0"/>
          </a:p>
          <a:p>
            <a:pPr marL="285750" indent="-285750">
              <a:buFont typeface="Wingdings" panose="05000000000000000000" pitchFamily="2" charset="2"/>
              <a:buChar char="Ø"/>
            </a:pPr>
            <a:r>
              <a:rPr lang="en-US" sz="1400" dirty="0" smtClean="0"/>
              <a:t>Graphic </a:t>
            </a:r>
            <a:r>
              <a:rPr lang="en-US" sz="1400" dirty="0"/>
              <a:t>Designer</a:t>
            </a:r>
          </a:p>
          <a:p>
            <a:pPr marL="285750" indent="-285750">
              <a:buFont typeface="Wingdings" panose="05000000000000000000" pitchFamily="2" charset="2"/>
              <a:buChar char="Ø"/>
            </a:pPr>
            <a:r>
              <a:rPr lang="en-US" sz="1400" dirty="0" smtClean="0"/>
              <a:t>Market Researcher</a:t>
            </a:r>
          </a:p>
          <a:p>
            <a:pPr marL="285750" indent="-285750">
              <a:buFont typeface="Wingdings" panose="05000000000000000000" pitchFamily="2" charset="2"/>
              <a:buChar char="Ø"/>
            </a:pPr>
            <a:r>
              <a:rPr lang="en-US" sz="1400" dirty="0" smtClean="0"/>
              <a:t>Mathematician</a:t>
            </a:r>
            <a:endParaRPr lang="en-US" sz="1400" dirty="0"/>
          </a:p>
          <a:p>
            <a:pPr marL="285750" indent="-285750">
              <a:buFont typeface="Wingdings" panose="05000000000000000000" pitchFamily="2" charset="2"/>
              <a:buChar char="Ø"/>
            </a:pPr>
            <a:r>
              <a:rPr lang="en-US" sz="1400" dirty="0" smtClean="0"/>
              <a:t>Medical Scientist</a:t>
            </a:r>
            <a:endParaRPr lang="en-US" sz="1400" dirty="0"/>
          </a:p>
          <a:p>
            <a:pPr marL="285750" indent="-285750">
              <a:buFont typeface="Wingdings" panose="05000000000000000000" pitchFamily="2" charset="2"/>
              <a:buChar char="Ø"/>
            </a:pPr>
            <a:r>
              <a:rPr lang="en-US" sz="1400" dirty="0"/>
              <a:t>Meteorologist </a:t>
            </a:r>
          </a:p>
          <a:p>
            <a:pPr marL="285750" indent="-285750">
              <a:buFont typeface="Wingdings" panose="05000000000000000000" pitchFamily="2" charset="2"/>
              <a:buChar char="Ø"/>
            </a:pPr>
            <a:r>
              <a:rPr lang="en-US" sz="1400" dirty="0" smtClean="0"/>
              <a:t>Multimedia Artist and Animator</a:t>
            </a:r>
          </a:p>
          <a:p>
            <a:endParaRPr lang="en-US" sz="1400" dirty="0" smtClean="0"/>
          </a:p>
          <a:p>
            <a:endParaRPr lang="en-US" sz="1400" dirty="0" smtClean="0">
              <a:solidFill>
                <a:schemeClr val="tx1">
                  <a:lumMod val="85000"/>
                  <a:lumOff val="15000"/>
                </a:schemeClr>
              </a:solidFill>
            </a:endParaRPr>
          </a:p>
        </p:txBody>
      </p:sp>
      <p:sp>
        <p:nvSpPr>
          <p:cNvPr id="9" name="TextBox 8"/>
          <p:cNvSpPr txBox="1"/>
          <p:nvPr/>
        </p:nvSpPr>
        <p:spPr>
          <a:xfrm>
            <a:off x="6103189" y="2532558"/>
            <a:ext cx="2637049" cy="2703325"/>
          </a:xfrm>
          <a:prstGeom prst="rect">
            <a:avLst/>
          </a:prstGeom>
          <a:ln>
            <a:noFill/>
          </a:ln>
        </p:spPr>
        <p:txBody>
          <a:bodyPr vert="horz" wrap="square" lIns="91440" tIns="45720" rIns="91440" bIns="45720" rtlCol="0" anchor="t" anchorCtr="0">
            <a:normAutofit/>
          </a:bodyPr>
          <a:lstStyle/>
          <a:p>
            <a:pPr marL="285750" indent="-285750">
              <a:buFont typeface="Wingdings" panose="05000000000000000000" pitchFamily="2" charset="2"/>
              <a:buChar char="Ø"/>
            </a:pPr>
            <a:r>
              <a:rPr lang="en-US" sz="1400" dirty="0"/>
              <a:t>Nuclear Engineer</a:t>
            </a:r>
          </a:p>
          <a:p>
            <a:pPr marL="285750" indent="-285750">
              <a:buFont typeface="Wingdings" panose="05000000000000000000" pitchFamily="2" charset="2"/>
              <a:buChar char="Ø"/>
            </a:pPr>
            <a:r>
              <a:rPr lang="en-US" sz="1400" dirty="0" smtClean="0"/>
              <a:t>News </a:t>
            </a:r>
            <a:r>
              <a:rPr lang="en-US" sz="1400" dirty="0"/>
              <a:t>Analyst, Reporter</a:t>
            </a:r>
          </a:p>
          <a:p>
            <a:pPr marL="285750" indent="-285750">
              <a:buFont typeface="Wingdings" panose="05000000000000000000" pitchFamily="2" charset="2"/>
              <a:buChar char="Ø"/>
            </a:pPr>
            <a:r>
              <a:rPr lang="en-US" sz="1400" dirty="0" smtClean="0"/>
              <a:t>Pharmacist</a:t>
            </a:r>
            <a:endParaRPr lang="en-US" sz="1400" dirty="0"/>
          </a:p>
          <a:p>
            <a:pPr marL="285750" indent="-285750">
              <a:buFont typeface="Wingdings" panose="05000000000000000000" pitchFamily="2" charset="2"/>
              <a:buChar char="Ø"/>
            </a:pPr>
            <a:r>
              <a:rPr lang="en-US" sz="1400" dirty="0" smtClean="0"/>
              <a:t>Physical </a:t>
            </a:r>
            <a:r>
              <a:rPr lang="en-US" sz="1400" dirty="0"/>
              <a:t>Therapist</a:t>
            </a:r>
          </a:p>
          <a:p>
            <a:pPr marL="285750" indent="-285750">
              <a:buFont typeface="Wingdings" panose="05000000000000000000" pitchFamily="2" charset="2"/>
              <a:buChar char="Ø"/>
            </a:pPr>
            <a:r>
              <a:rPr lang="en-US" sz="1400" dirty="0" smtClean="0"/>
              <a:t>Psychiatrist </a:t>
            </a:r>
          </a:p>
          <a:p>
            <a:pPr marL="285750" indent="-285750">
              <a:buFont typeface="Wingdings" panose="05000000000000000000" pitchFamily="2" charset="2"/>
              <a:buChar char="Ø"/>
            </a:pPr>
            <a:r>
              <a:rPr lang="en-US" sz="1400" dirty="0" smtClean="0"/>
              <a:t>Real </a:t>
            </a:r>
            <a:r>
              <a:rPr lang="en-US" sz="1400" dirty="0"/>
              <a:t>Estate Broker</a:t>
            </a:r>
          </a:p>
          <a:p>
            <a:pPr marL="285750" indent="-285750">
              <a:buFont typeface="Wingdings" panose="05000000000000000000" pitchFamily="2" charset="2"/>
              <a:buChar char="Ø"/>
            </a:pPr>
            <a:r>
              <a:rPr lang="en-US" sz="1400" dirty="0" smtClean="0"/>
              <a:t>Statistician</a:t>
            </a:r>
            <a:endParaRPr lang="en-US" sz="1400" dirty="0"/>
          </a:p>
          <a:p>
            <a:pPr marL="285750" indent="-285750">
              <a:buFont typeface="Wingdings" panose="05000000000000000000" pitchFamily="2" charset="2"/>
              <a:buChar char="Ø"/>
            </a:pPr>
            <a:r>
              <a:rPr lang="en-US" sz="1400" dirty="0" smtClean="0"/>
              <a:t>Surgeon</a:t>
            </a:r>
          </a:p>
          <a:p>
            <a:pPr marL="285750" indent="-285750">
              <a:buFont typeface="Wingdings" panose="05000000000000000000" pitchFamily="2" charset="2"/>
              <a:buChar char="Ø"/>
            </a:pPr>
            <a:r>
              <a:rPr lang="en-US" sz="1400" dirty="0" smtClean="0"/>
              <a:t>Technical Writer</a:t>
            </a:r>
          </a:p>
          <a:p>
            <a:pPr marL="285750" indent="-285750">
              <a:buFont typeface="Wingdings" panose="05000000000000000000" pitchFamily="2" charset="2"/>
              <a:buChar char="Ø"/>
            </a:pPr>
            <a:r>
              <a:rPr lang="en-US" sz="1400" dirty="0" smtClean="0"/>
              <a:t>Translator</a:t>
            </a:r>
          </a:p>
          <a:p>
            <a:pPr marL="285750" indent="-285750">
              <a:buFont typeface="Wingdings" panose="05000000000000000000" pitchFamily="2" charset="2"/>
              <a:buChar char="Ø"/>
            </a:pPr>
            <a:r>
              <a:rPr lang="en-US" sz="1400" dirty="0" smtClean="0"/>
              <a:t>Veterinarian</a:t>
            </a:r>
          </a:p>
          <a:p>
            <a:pPr marL="285750" indent="-285750">
              <a:buFont typeface="Wingdings" panose="05000000000000000000" pitchFamily="2" charset="2"/>
              <a:buChar char="Ø"/>
            </a:pPr>
            <a:r>
              <a:rPr lang="en-US" sz="1400" dirty="0" smtClean="0"/>
              <a:t>Web Designer</a:t>
            </a:r>
          </a:p>
          <a:p>
            <a:pPr marL="285750" indent="-285750">
              <a:buFont typeface="Wingdings" panose="05000000000000000000" pitchFamily="2" charset="2"/>
              <a:buChar char="Ø"/>
            </a:pPr>
            <a:endParaRPr lang="en-US" sz="1400" dirty="0" smtClean="0"/>
          </a:p>
          <a:p>
            <a:endParaRPr lang="en-US" sz="1400" dirty="0" smtClean="0">
              <a:solidFill>
                <a:schemeClr val="tx1">
                  <a:lumMod val="85000"/>
                  <a:lumOff val="15000"/>
                </a:schemeClr>
              </a:solidFill>
            </a:endParaRPr>
          </a:p>
        </p:txBody>
      </p:sp>
    </p:spTree>
    <p:extLst>
      <p:ext uri="{BB962C8B-B14F-4D97-AF65-F5344CB8AC3E}">
        <p14:creationId xmlns:p14="http://schemas.microsoft.com/office/powerpoint/2010/main" val="1743393450"/>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2"/>
          </p:nvPr>
        </p:nvSpPr>
        <p:spPr/>
        <p:txBody>
          <a:bodyPr/>
          <a:lstStyle/>
          <a:p>
            <a:r>
              <a:rPr lang="en-US" sz="2400" dirty="0" smtClean="0"/>
              <a:t>Visit </a:t>
            </a:r>
            <a:r>
              <a:rPr lang="en-US" sz="2400" b="1" dirty="0"/>
              <a:t>collegeboard.org/CSP</a:t>
            </a:r>
            <a:r>
              <a:rPr lang="en-US" sz="2400" dirty="0"/>
              <a:t> </a:t>
            </a:r>
            <a:r>
              <a:rPr lang="en-US" sz="2400" dirty="0" smtClean="0"/>
              <a:t>to learn more</a:t>
            </a:r>
            <a:endParaRPr lang="en-US" sz="2400" dirty="0"/>
          </a:p>
          <a:p>
            <a:r>
              <a:rPr lang="en-US" sz="2400" dirty="0" smtClean="0"/>
              <a:t>Speak to your counselor about how to enroll </a:t>
            </a:r>
          </a:p>
          <a:p>
            <a:r>
              <a:rPr lang="en-US" sz="2400" dirty="0" smtClean="0"/>
              <a:t>Consider taking the course with a friend </a:t>
            </a:r>
            <a:br>
              <a:rPr lang="en-US" sz="2400" dirty="0" smtClean="0"/>
            </a:br>
            <a:r>
              <a:rPr lang="en-US" sz="2400" dirty="0" smtClean="0"/>
              <a:t>(they probably want to take the course too!)</a:t>
            </a:r>
          </a:p>
          <a:p>
            <a:endParaRPr lang="en-US" dirty="0" smtClean="0"/>
          </a:p>
          <a:p>
            <a:pPr marL="0" indent="0">
              <a:buNone/>
            </a:pPr>
            <a:endParaRPr lang="en-US" dirty="0" smtClean="0"/>
          </a:p>
        </p:txBody>
      </p:sp>
      <p:sp>
        <p:nvSpPr>
          <p:cNvPr id="4" name="Title 3"/>
          <p:cNvSpPr>
            <a:spLocks noGrp="1"/>
          </p:cNvSpPr>
          <p:nvPr>
            <p:ph type="title"/>
          </p:nvPr>
        </p:nvSpPr>
        <p:spPr/>
        <p:txBody>
          <a:bodyPr>
            <a:normAutofit/>
          </a:bodyPr>
          <a:lstStyle/>
          <a:p>
            <a:r>
              <a:rPr lang="en-US" dirty="0" smtClean="0"/>
              <a:t>Take the next step</a:t>
            </a:r>
            <a:endParaRPr lang="en-US" dirty="0"/>
          </a:p>
        </p:txBody>
      </p:sp>
      <p:sp>
        <p:nvSpPr>
          <p:cNvPr id="5" name="TextBox 4"/>
          <p:cNvSpPr txBox="1"/>
          <p:nvPr/>
        </p:nvSpPr>
        <p:spPr>
          <a:xfrm>
            <a:off x="707704" y="4625991"/>
            <a:ext cx="7661596" cy="1283490"/>
          </a:xfrm>
          <a:prstGeom prst="rect">
            <a:avLst/>
          </a:prstGeom>
          <a:solidFill>
            <a:srgbClr val="005480"/>
          </a:solidFill>
          <a:ln>
            <a:noFill/>
          </a:ln>
        </p:spPr>
        <p:txBody>
          <a:bodyPr vert="horz" wrap="square" lIns="91440" tIns="0" rIns="91440" bIns="45720" rtlCol="0" anchor="ctr" anchorCtr="0">
            <a:noAutofit/>
          </a:bodyPr>
          <a:lstStyle/>
          <a:p>
            <a:pPr>
              <a:defRPr/>
            </a:pPr>
            <a:r>
              <a:rPr lang="en-US" sz="2000" dirty="0" smtClean="0">
                <a:solidFill>
                  <a:schemeClr val="bg1"/>
                </a:solidFill>
                <a:latin typeface="Arial" panose="020B0604020202020204" pitchFamily="34" charset="0"/>
                <a:cs typeface="Arial" panose="020B0604020202020204" pitchFamily="34" charset="0"/>
              </a:rPr>
              <a:t>Previous experience with coding is not required to be successful in this course.</a:t>
            </a:r>
          </a:p>
          <a:p>
            <a:pPr>
              <a:defRPr/>
            </a:pPr>
            <a:r>
              <a:rPr lang="en-US" sz="2000" dirty="0" smtClean="0">
                <a:solidFill>
                  <a:schemeClr val="bg1"/>
                </a:solidFill>
                <a:latin typeface="Arial" panose="020B0604020202020204" pitchFamily="34" charset="0"/>
                <a:cs typeface="Arial" panose="020B0604020202020204" pitchFamily="34" charset="0"/>
              </a:rPr>
              <a:t>A home computer, while a good idea, is not required to take this course.</a:t>
            </a:r>
            <a:endParaRPr lang="en-US" sz="20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08217478"/>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GB.150427_01_6164.jpg"/>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9144000" cy="6858000"/>
          </a:xfrm>
          <a:prstGeom prst="rect">
            <a:avLst/>
          </a:prstGeom>
        </p:spPr>
      </p:pic>
      <p:sp>
        <p:nvSpPr>
          <p:cNvPr id="4" name="TextBox 3"/>
          <p:cNvSpPr txBox="1"/>
          <p:nvPr/>
        </p:nvSpPr>
        <p:spPr>
          <a:xfrm>
            <a:off x="5035139" y="4236019"/>
            <a:ext cx="3339554" cy="1274132"/>
          </a:xfrm>
          <a:prstGeom prst="rect">
            <a:avLst/>
          </a:prstGeom>
          <a:solidFill>
            <a:srgbClr val="45BF4C"/>
          </a:solidFill>
          <a:ln w="57150" cmpd="sng">
            <a:solidFill>
              <a:srgbClr val="FFFFFF"/>
            </a:solidFill>
            <a:miter lim="800000"/>
          </a:ln>
          <a:effectLst>
            <a:outerShdw blurRad="50800" dist="38100" dir="2700000" algn="tl" rotWithShape="0">
              <a:prstClr val="black">
                <a:alpha val="40000"/>
              </a:prstClr>
            </a:outerShdw>
          </a:effectLst>
        </p:spPr>
        <p:txBody>
          <a:bodyPr vert="horz" wrap="square" lIns="0" tIns="0" rIns="91440" bIns="45720" rtlCol="0" anchor="ctr" anchorCtr="0">
            <a:noAutofit/>
          </a:bodyPr>
          <a:lstStyle/>
          <a:p>
            <a:pPr algn="ctr"/>
            <a:r>
              <a:rPr lang="en-US" sz="3000" dirty="0" smtClean="0">
                <a:solidFill>
                  <a:schemeClr val="bg1"/>
                </a:solidFill>
                <a:latin typeface="Serifa Std 45 Light" pitchFamily="18" charset="0"/>
                <a:ea typeface="Arial Unicode MS" pitchFamily="34" charset="-128"/>
                <a:cs typeface="Arial" pitchFamily="34" charset="0"/>
              </a:rPr>
              <a:t> Create The Future</a:t>
            </a:r>
            <a:endParaRPr lang="en-US" sz="3000" dirty="0">
              <a:solidFill>
                <a:schemeClr val="bg1"/>
              </a:solidFill>
              <a:latin typeface="Serifa Std 45 Light" pitchFamily="18" charset="0"/>
              <a:ea typeface="Arial Unicode MS" pitchFamily="34" charset="-128"/>
              <a:cs typeface="Arial" pitchFamily="34" charset="0"/>
            </a:endParaRPr>
          </a:p>
        </p:txBody>
      </p:sp>
      <p:sp>
        <p:nvSpPr>
          <p:cNvPr id="7" name="Rectangle 6"/>
          <p:cNvSpPr/>
          <p:nvPr/>
        </p:nvSpPr>
        <p:spPr>
          <a:xfrm>
            <a:off x="0" y="5976606"/>
            <a:ext cx="9144003" cy="881394"/>
          </a:xfrm>
          <a:prstGeom prst="rect">
            <a:avLst/>
          </a:prstGeom>
          <a:solidFill>
            <a:srgbClr val="073F69"/>
          </a:solidFill>
          <a:ln>
            <a:noFill/>
          </a:ln>
        </p:spPr>
        <p:txBody>
          <a:bodyPr vert="horz" wrap="square" lIns="91440" tIns="0" rIns="91440" bIns="45720" rtlCol="0" anchor="ctr" anchorCtr="0">
            <a:noAutofit/>
          </a:bodyPr>
          <a:lstStyle/>
          <a:p>
            <a:pPr marL="55563"/>
            <a:endParaRPr lang="en-US" sz="2400">
              <a:solidFill>
                <a:srgbClr val="005480"/>
              </a:solidFill>
              <a:latin typeface="Serifa Std 45 Light" pitchFamily="18" charset="0"/>
              <a:ea typeface="Arial Unicode MS" pitchFamily="34" charset="-128"/>
              <a:cs typeface="Arial" pitchFamily="34" charset="0"/>
            </a:endParaRPr>
          </a:p>
        </p:txBody>
      </p:sp>
      <p:pic>
        <p:nvPicPr>
          <p:cNvPr id="8" name="Picture 7" descr="collegeboard_logo_KO.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70926" y="6323186"/>
            <a:ext cx="1703674" cy="292101"/>
          </a:xfrm>
          <a:prstGeom prst="rect">
            <a:avLst/>
          </a:prstGeom>
        </p:spPr>
      </p:pic>
      <p:pic>
        <p:nvPicPr>
          <p:cNvPr id="9" name="Picture 8" descr="AP_logo_KO.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222956" y="6231911"/>
            <a:ext cx="616244" cy="402414"/>
          </a:xfrm>
          <a:prstGeom prst="rect">
            <a:avLst/>
          </a:prstGeom>
        </p:spPr>
      </p:pic>
    </p:spTree>
    <p:extLst>
      <p:ext uri="{BB962C8B-B14F-4D97-AF65-F5344CB8AC3E}">
        <p14:creationId xmlns:p14="http://schemas.microsoft.com/office/powerpoint/2010/main" val="2830494624"/>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Computer Science?</a:t>
            </a:r>
            <a:endParaRPr lang="en-US" dirty="0"/>
          </a:p>
        </p:txBody>
      </p:sp>
      <p:sp>
        <p:nvSpPr>
          <p:cNvPr id="3" name="Content Placeholder 2"/>
          <p:cNvSpPr>
            <a:spLocks noGrp="1"/>
          </p:cNvSpPr>
          <p:nvPr>
            <p:ph idx="1"/>
          </p:nvPr>
        </p:nvSpPr>
        <p:spPr/>
        <p:txBody>
          <a:bodyPr>
            <a:normAutofit fontScale="85000" lnSpcReduction="20000"/>
          </a:bodyPr>
          <a:lstStyle/>
          <a:p>
            <a:pPr lvl="0"/>
            <a:r>
              <a:rPr lang="en-US" dirty="0"/>
              <a:t>Computational thinking is important across </a:t>
            </a:r>
            <a:r>
              <a:rPr lang="en-US" b="1" dirty="0"/>
              <a:t>ALL subjects</a:t>
            </a:r>
            <a:r>
              <a:rPr lang="en-US" dirty="0"/>
              <a:t>, not just computer science.</a:t>
            </a:r>
          </a:p>
          <a:p>
            <a:pPr lvl="0"/>
            <a:r>
              <a:rPr lang="en-US" b="1" dirty="0"/>
              <a:t>More than 50 percent</a:t>
            </a:r>
            <a:r>
              <a:rPr lang="en-US" dirty="0"/>
              <a:t> of all math and science jobs are for computer scientists.</a:t>
            </a:r>
          </a:p>
          <a:p>
            <a:pPr lvl="0"/>
            <a:r>
              <a:rPr lang="en-US" dirty="0"/>
              <a:t>Computer science jobs are the </a:t>
            </a:r>
            <a:r>
              <a:rPr lang="en-US" b="1" dirty="0"/>
              <a:t>highest-paying jobs</a:t>
            </a:r>
            <a:r>
              <a:rPr lang="en-US" dirty="0"/>
              <a:t> for new graduates.</a:t>
            </a:r>
          </a:p>
          <a:p>
            <a:pPr lvl="0"/>
            <a:r>
              <a:rPr lang="en-US" dirty="0"/>
              <a:t>Computing jobs are </a:t>
            </a:r>
            <a:r>
              <a:rPr lang="en-US" b="1" dirty="0"/>
              <a:t>growing 3 times faster</a:t>
            </a:r>
            <a:r>
              <a:rPr lang="en-US" dirty="0"/>
              <a:t> than the number of computer science graduates. </a:t>
            </a:r>
          </a:p>
          <a:p>
            <a:pPr lvl="0"/>
            <a:r>
              <a:rPr lang="en-US" dirty="0" smtClean="0"/>
              <a:t>Information </a:t>
            </a:r>
            <a:r>
              <a:rPr lang="en-US" dirty="0"/>
              <a:t>and communication technologies is </a:t>
            </a:r>
            <a:r>
              <a:rPr lang="en-US" b="1" dirty="0"/>
              <a:t>the fastest growing job sector</a:t>
            </a:r>
            <a:r>
              <a:rPr lang="en-US" dirty="0"/>
              <a:t> in San Francisco.</a:t>
            </a:r>
          </a:p>
          <a:p>
            <a:pPr lvl="0"/>
            <a:r>
              <a:rPr lang="en-US" dirty="0"/>
              <a:t>You can create cool mobile apps, games, and other software that have an </a:t>
            </a:r>
            <a:r>
              <a:rPr lang="en-US" b="1" dirty="0"/>
              <a:t>impact on society</a:t>
            </a:r>
            <a:r>
              <a:rPr lang="en-US" dirty="0"/>
              <a:t>.</a:t>
            </a:r>
          </a:p>
          <a:p>
            <a:endParaRPr lang="en-US" dirty="0"/>
          </a:p>
        </p:txBody>
      </p:sp>
    </p:spTree>
    <p:extLst>
      <p:ext uri="{BB962C8B-B14F-4D97-AF65-F5344CB8AC3E}">
        <p14:creationId xmlns:p14="http://schemas.microsoft.com/office/powerpoint/2010/main" val="1403624396"/>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8" name="Picture 6" descr="http://www.eclipse.org/artwork/images/eclipse_pos_logo_fc_sm.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35121" y="3276600"/>
            <a:ext cx="1696189" cy="1696190"/>
          </a:xfrm>
          <a:prstGeom prst="rect">
            <a:avLst/>
          </a:prstGeom>
          <a:noFill/>
          <a:extLst>
            <a:ext uri="{909E8E84-426E-40dd-AFC4-6F175D3DCCD1}">
              <a14:hiddenFill xmlns:a14="http://schemas.microsoft.com/office/drawing/2010/main">
                <a:solidFill>
                  <a:srgbClr val="FFFFFF"/>
                </a:solidFill>
              </a14:hiddenFill>
            </a:ext>
          </a:extLst>
        </p:spPr>
      </p:pic>
      <p:pic>
        <p:nvPicPr>
          <p:cNvPr id="409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12003" y="1371600"/>
            <a:ext cx="2143125" cy="2143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4" name="Picture 2" descr="http://www.greenfoot.org/images/greeps/greenfoot-icon-big.jpg?134520419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625346" y="4645280"/>
            <a:ext cx="1511353" cy="1830232"/>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p:cNvSpPr>
            <a:spLocks noGrp="1"/>
          </p:cNvSpPr>
          <p:nvPr>
            <p:ph sz="quarter" idx="1"/>
          </p:nvPr>
        </p:nvSpPr>
        <p:spPr>
          <a:xfrm>
            <a:off x="685800" y="1447800"/>
            <a:ext cx="7772400" cy="4953000"/>
          </a:xfrm>
        </p:spPr>
        <p:txBody>
          <a:bodyPr>
            <a:noAutofit/>
          </a:bodyPr>
          <a:lstStyle/>
          <a:p>
            <a:r>
              <a:rPr lang="en-US" sz="3200" dirty="0" smtClean="0"/>
              <a:t>Java Programming Language</a:t>
            </a:r>
          </a:p>
          <a:p>
            <a:r>
              <a:rPr lang="en-US" sz="3200" dirty="0" smtClean="0"/>
              <a:t>Object-Oriented Program Design</a:t>
            </a:r>
          </a:p>
          <a:p>
            <a:r>
              <a:rPr lang="en-US" sz="3200" dirty="0" smtClean="0"/>
              <a:t>Program Implementation</a:t>
            </a:r>
          </a:p>
          <a:p>
            <a:r>
              <a:rPr lang="en-US" sz="3200" dirty="0" smtClean="0"/>
              <a:t>Program Analysis</a:t>
            </a:r>
          </a:p>
          <a:p>
            <a:r>
              <a:rPr lang="en-US" sz="3200" dirty="0" smtClean="0"/>
              <a:t>Standard Data Structures</a:t>
            </a:r>
          </a:p>
          <a:p>
            <a:r>
              <a:rPr lang="en-US" sz="3200" dirty="0" smtClean="0"/>
              <a:t>Standard Algorithms</a:t>
            </a:r>
          </a:p>
          <a:p>
            <a:r>
              <a:rPr lang="en-US" sz="3200" dirty="0" smtClean="0"/>
              <a:t>Computing in Context</a:t>
            </a:r>
          </a:p>
          <a:p>
            <a:endParaRPr lang="en-US" sz="1200" dirty="0"/>
          </a:p>
          <a:p>
            <a:pPr marL="0" indent="0">
              <a:buNone/>
            </a:pPr>
            <a:r>
              <a:rPr lang="en-US" sz="4400" dirty="0" smtClean="0"/>
              <a:t>Focus on </a:t>
            </a:r>
            <a:r>
              <a:rPr lang="en-US" sz="4400" b="1" dirty="0" smtClean="0"/>
              <a:t>DESIGN</a:t>
            </a:r>
            <a:r>
              <a:rPr lang="en-US" sz="4400" dirty="0" smtClean="0"/>
              <a:t> </a:t>
            </a:r>
            <a:r>
              <a:rPr lang="en-US" sz="4000" dirty="0" smtClean="0"/>
              <a:t>and</a:t>
            </a:r>
            <a:r>
              <a:rPr lang="en-US" sz="4400" dirty="0" smtClean="0"/>
              <a:t> </a:t>
            </a:r>
            <a:r>
              <a:rPr lang="en-US" sz="4400" b="1" dirty="0" smtClean="0"/>
              <a:t>ANALYSIS</a:t>
            </a:r>
            <a:endParaRPr lang="en-US" sz="4400" b="1" dirty="0"/>
          </a:p>
        </p:txBody>
      </p:sp>
      <p:sp>
        <p:nvSpPr>
          <p:cNvPr id="2" name="Title 1"/>
          <p:cNvSpPr>
            <a:spLocks noGrp="1"/>
          </p:cNvSpPr>
          <p:nvPr>
            <p:ph type="title"/>
          </p:nvPr>
        </p:nvSpPr>
        <p:spPr>
          <a:xfrm>
            <a:off x="914400" y="76200"/>
            <a:ext cx="7772400" cy="1143000"/>
          </a:xfrm>
        </p:spPr>
        <p:txBody>
          <a:bodyPr>
            <a:normAutofit fontScale="90000"/>
          </a:bodyPr>
          <a:lstStyle/>
          <a:p>
            <a:r>
              <a:rPr lang="en-US" dirty="0" smtClean="0"/>
              <a:t>AP Computer Science A (12</a:t>
            </a:r>
            <a:r>
              <a:rPr lang="en-US" baseline="30000" dirty="0" smtClean="0"/>
              <a:t>th</a:t>
            </a:r>
            <a:r>
              <a:rPr lang="en-US" dirty="0" smtClean="0"/>
              <a:t> grade)</a:t>
            </a:r>
            <a:endParaRPr lang="en-US" dirty="0"/>
          </a:p>
        </p:txBody>
      </p:sp>
    </p:spTree>
    <p:extLst>
      <p:ext uri="{BB962C8B-B14F-4D97-AF65-F5344CB8AC3E}">
        <p14:creationId xmlns:p14="http://schemas.microsoft.com/office/powerpoint/2010/main" val="2164462284"/>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p:cNvGraphicFramePr>
            <a:graphicFrameLocks noGrp="1"/>
          </p:cNvGraphicFramePr>
          <p:nvPr>
            <p:ph sz="half" idx="2"/>
            <p:extLst>
              <p:ext uri="{D42A27DB-BD31-4B8C-83A1-F6EECF244321}">
                <p14:modId xmlns:p14="http://schemas.microsoft.com/office/powerpoint/2010/main" val="1565846652"/>
              </p:ext>
            </p:extLst>
          </p:nvPr>
        </p:nvGraphicFramePr>
        <p:xfrm>
          <a:off x="603250" y="2529454"/>
          <a:ext cx="7766050" cy="3747942"/>
        </p:xfrm>
        <a:graphic>
          <a:graphicData uri="http://schemas.openxmlformats.org/drawingml/2006/table">
            <a:tbl>
              <a:tblPr firstRow="1" bandRow="1">
                <a:tableStyleId>{5C22544A-7EE6-4342-B048-85BDC9FD1C3A}</a:tableStyleId>
              </a:tblPr>
              <a:tblGrid>
                <a:gridCol w="2042977"/>
                <a:gridCol w="2918539"/>
                <a:gridCol w="2804534"/>
              </a:tblGrid>
              <a:tr h="1294401">
                <a:tc>
                  <a:txBody>
                    <a:bodyPr/>
                    <a:lstStyle/>
                    <a:p>
                      <a:r>
                        <a:rPr lang="en-US" sz="1300" b="1" kern="1200" dirty="0" smtClean="0">
                          <a:solidFill>
                            <a:schemeClr val="tx1"/>
                          </a:solidFill>
                          <a:latin typeface="Arial"/>
                          <a:ea typeface="+mn-ea"/>
                          <a:cs typeface="Arial"/>
                        </a:rPr>
                        <a:t>What it’s about</a:t>
                      </a:r>
                      <a:endParaRPr lang="en-US" sz="1300" b="1" kern="1200" dirty="0">
                        <a:solidFill>
                          <a:schemeClr val="tx1"/>
                        </a:solidFill>
                        <a:latin typeface="Arial"/>
                        <a:ea typeface="+mn-ea"/>
                        <a:cs typeface="Arial"/>
                      </a:endParaRPr>
                    </a:p>
                  </a:txBody>
                  <a:tcPr marL="182880" marR="87556" marT="45713" marB="45713">
                    <a:noFill/>
                  </a:tcPr>
                </a:tc>
                <a:tc>
                  <a:txBody>
                    <a:bodyPr/>
                    <a:lstStyle/>
                    <a:p>
                      <a:r>
                        <a:rPr lang="en-US" sz="1400" b="0" dirty="0" smtClean="0">
                          <a:solidFill>
                            <a:schemeClr val="tx1"/>
                          </a:solidFill>
                        </a:rPr>
                        <a:t>Programming</a:t>
                      </a:r>
                      <a:r>
                        <a:rPr lang="en-US" sz="1400" b="0" baseline="0" dirty="0" smtClean="0">
                          <a:solidFill>
                            <a:schemeClr val="tx1"/>
                          </a:solidFill>
                        </a:rPr>
                        <a:t> and problem solving using the Java language</a:t>
                      </a:r>
                      <a:endParaRPr lang="en-US" sz="1400" b="0" dirty="0">
                        <a:solidFill>
                          <a:schemeClr val="tx1"/>
                        </a:solidFill>
                      </a:endParaRPr>
                    </a:p>
                  </a:txBody>
                  <a:tcPr marL="182880" marR="87556" marT="45713" marB="45713">
                    <a:noFill/>
                  </a:tcPr>
                </a:tc>
                <a:tc>
                  <a:txBody>
                    <a:bodyPr/>
                    <a:lstStyle/>
                    <a:p>
                      <a:r>
                        <a:rPr lang="en-US" sz="1400" b="0" dirty="0" smtClean="0">
                          <a:solidFill>
                            <a:schemeClr val="tx1"/>
                          </a:solidFill>
                        </a:rPr>
                        <a:t>The fundamentals</a:t>
                      </a:r>
                      <a:r>
                        <a:rPr lang="en-US" sz="1400" b="0" baseline="0" dirty="0" smtClean="0">
                          <a:solidFill>
                            <a:schemeClr val="tx1"/>
                          </a:solidFill>
                        </a:rPr>
                        <a:t> of computing, including </a:t>
                      </a:r>
                      <a:r>
                        <a:rPr lang="en-US" sz="1400" b="0" i="0" kern="1200" dirty="0" smtClean="0">
                          <a:solidFill>
                            <a:schemeClr val="tx1"/>
                          </a:solidFill>
                          <a:effectLst/>
                          <a:latin typeface="+mn-lt"/>
                          <a:ea typeface="+mn-ea"/>
                          <a:cs typeface="+mn-cs"/>
                        </a:rPr>
                        <a:t>problem solving, working with data, understanding the Internet, cybersecurity, and programming</a:t>
                      </a:r>
                      <a:endParaRPr lang="en-US" sz="1400" dirty="0">
                        <a:solidFill>
                          <a:schemeClr val="tx1"/>
                        </a:solidFill>
                      </a:endParaRPr>
                    </a:p>
                  </a:txBody>
                  <a:tcPr marL="182880" marR="87556" marT="45713" marB="45713">
                    <a:noFill/>
                  </a:tcPr>
                </a:tc>
              </a:tr>
              <a:tr h="625688">
                <a:tc>
                  <a:txBody>
                    <a:bodyPr/>
                    <a:lstStyle/>
                    <a:p>
                      <a:r>
                        <a:rPr lang="en-US" sz="1300" b="1" dirty="0" smtClean="0">
                          <a:solidFill>
                            <a:schemeClr val="tx1"/>
                          </a:solidFill>
                          <a:latin typeface="Arial"/>
                          <a:cs typeface="Arial"/>
                        </a:rPr>
                        <a:t>Goal</a:t>
                      </a:r>
                    </a:p>
                  </a:txBody>
                  <a:tcPr marL="182880" marR="87556" marT="45713" marB="45713">
                    <a:noFill/>
                  </a:tcPr>
                </a:tc>
                <a:tc>
                  <a:txBody>
                    <a:bodyPr/>
                    <a:lstStyle/>
                    <a:p>
                      <a:r>
                        <a:rPr lang="en-US" sz="1400" dirty="0" smtClean="0"/>
                        <a:t>Developing your skills for future</a:t>
                      </a:r>
                      <a:r>
                        <a:rPr lang="en-US" sz="1400" baseline="0" dirty="0" smtClean="0"/>
                        <a:t> study or a career in computer science or other STEM fields</a:t>
                      </a:r>
                      <a:endParaRPr lang="en-US" sz="1400" dirty="0"/>
                    </a:p>
                  </a:txBody>
                  <a:tcPr marL="182880" marR="87556" marT="45713" marB="45713">
                    <a:noFill/>
                  </a:tcPr>
                </a:tc>
                <a:tc>
                  <a:txBody>
                    <a:bodyPr/>
                    <a:lstStyle/>
                    <a:p>
                      <a:r>
                        <a:rPr lang="en-US" sz="1400" dirty="0" smtClean="0"/>
                        <a:t>Broadening</a:t>
                      </a:r>
                      <a:r>
                        <a:rPr lang="en-US" sz="1400" baseline="0" dirty="0" smtClean="0"/>
                        <a:t> participation in computer science and other STEM fields by exposing you to multiple aspects of computing</a:t>
                      </a:r>
                      <a:endParaRPr lang="en-US" sz="1400" dirty="0" smtClean="0"/>
                    </a:p>
                    <a:p>
                      <a:endParaRPr lang="en-US" sz="1300" b="0" dirty="0">
                        <a:solidFill>
                          <a:schemeClr val="tx1"/>
                        </a:solidFill>
                        <a:latin typeface="Arial"/>
                        <a:cs typeface="Arial"/>
                      </a:endParaRPr>
                    </a:p>
                  </a:txBody>
                  <a:tcPr marL="182880" marR="87556" marT="45713" marB="45713">
                    <a:noFill/>
                  </a:tcPr>
                </a:tc>
              </a:tr>
              <a:tr h="131055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b="1" dirty="0" smtClean="0">
                          <a:solidFill>
                            <a:schemeClr val="tx1"/>
                          </a:solidFill>
                          <a:latin typeface="Arial"/>
                          <a:cs typeface="Arial"/>
                        </a:rPr>
                        <a:t>The exam</a:t>
                      </a:r>
                    </a:p>
                  </a:txBody>
                  <a:tcPr marL="182880" marR="87556" marT="45713" marB="45713">
                    <a:noFill/>
                  </a:tcPr>
                </a:tc>
                <a:tc>
                  <a:txBody>
                    <a:bodyPr/>
                    <a:lstStyle/>
                    <a:p>
                      <a:r>
                        <a:rPr lang="en-US" sz="1400" kern="1200" baseline="0" dirty="0" smtClean="0">
                          <a:solidFill>
                            <a:schemeClr val="dk1"/>
                          </a:solidFill>
                          <a:latin typeface="+mn-lt"/>
                          <a:ea typeface="+mn-ea"/>
                          <a:cs typeface="+mn-cs"/>
                        </a:rPr>
                        <a:t>One end-of-year exam: multiple choice and free-response</a:t>
                      </a:r>
                    </a:p>
                    <a:p>
                      <a:endParaRPr lang="en-US" sz="1400" kern="1200" baseline="0" dirty="0">
                        <a:solidFill>
                          <a:schemeClr val="dk1"/>
                        </a:solidFill>
                        <a:latin typeface="+mn-lt"/>
                        <a:ea typeface="+mn-ea"/>
                        <a:cs typeface="+mn-cs"/>
                      </a:endParaRPr>
                    </a:p>
                  </a:txBody>
                  <a:tcPr marL="182880" marR="87556" marT="45713" marB="45713">
                    <a:noFill/>
                  </a:tcPr>
                </a:tc>
                <a:tc>
                  <a:txBody>
                    <a:bodyPr/>
                    <a:lstStyle/>
                    <a:p>
                      <a:pPr marL="0" marR="0" indent="-223838" algn="l" defTabSz="457200" rtl="0" eaLnBrk="1" fontAlgn="base" latinLnBrk="0" hangingPunct="1">
                        <a:lnSpc>
                          <a:spcPct val="100000"/>
                        </a:lnSpc>
                        <a:spcBef>
                          <a:spcPts val="600"/>
                        </a:spcBef>
                        <a:spcAft>
                          <a:spcPts val="0"/>
                        </a:spcAft>
                        <a:buClr>
                          <a:srgbClr val="005480"/>
                        </a:buClr>
                        <a:buSzPct val="60000"/>
                        <a:buFont typeface="Lucida Grande"/>
                        <a:buChar char="►"/>
                        <a:tabLst/>
                        <a:defRPr/>
                      </a:pPr>
                      <a:r>
                        <a:rPr lang="en-US" sz="1400" kern="1200" baseline="0" dirty="0" smtClean="0">
                          <a:solidFill>
                            <a:schemeClr val="dk1"/>
                          </a:solidFill>
                          <a:latin typeface="+mn-lt"/>
                          <a:ea typeface="+mn-ea"/>
                          <a:cs typeface="+mn-cs"/>
                        </a:rPr>
                        <a:t>Two projects (one written and one computer-based) during the course</a:t>
                      </a:r>
                    </a:p>
                    <a:p>
                      <a:pPr marL="0" marR="0" indent="-223838" algn="l" defTabSz="457200" rtl="0" eaLnBrk="1" fontAlgn="base" latinLnBrk="0" hangingPunct="1">
                        <a:lnSpc>
                          <a:spcPct val="100000"/>
                        </a:lnSpc>
                        <a:spcBef>
                          <a:spcPts val="600"/>
                        </a:spcBef>
                        <a:spcAft>
                          <a:spcPts val="0"/>
                        </a:spcAft>
                        <a:buClr>
                          <a:srgbClr val="005480"/>
                        </a:buClr>
                        <a:buSzPct val="60000"/>
                        <a:buFont typeface="Lucida Grande"/>
                        <a:buChar char="►"/>
                        <a:tabLst/>
                        <a:defRPr/>
                      </a:pPr>
                      <a:r>
                        <a:rPr lang="en-US" sz="1400" kern="1200" baseline="0" noProof="0" dirty="0" smtClean="0">
                          <a:solidFill>
                            <a:schemeClr val="dk1"/>
                          </a:solidFill>
                          <a:latin typeface="+mn-lt"/>
                          <a:ea typeface="+mn-ea"/>
                          <a:cs typeface="+mn-cs"/>
                        </a:rPr>
                        <a:t>One end-of-year exam: multiple-choice </a:t>
                      </a:r>
                      <a:endParaRPr lang="en-US" sz="1400" kern="1200" baseline="0" dirty="0" smtClean="0">
                        <a:solidFill>
                          <a:schemeClr val="dk1"/>
                        </a:solidFill>
                        <a:latin typeface="+mn-lt"/>
                        <a:ea typeface="+mn-ea"/>
                        <a:cs typeface="+mn-cs"/>
                      </a:endParaRPr>
                    </a:p>
                  </a:txBody>
                  <a:tcPr marL="182880" marR="87556" marT="45713" marB="45713">
                    <a:noFill/>
                  </a:tcPr>
                </a:tc>
              </a:tr>
            </a:tbl>
          </a:graphicData>
        </a:graphic>
      </p:graphicFrame>
      <p:sp>
        <p:nvSpPr>
          <p:cNvPr id="2" name="Title 1"/>
          <p:cNvSpPr>
            <a:spLocks noGrp="1"/>
          </p:cNvSpPr>
          <p:nvPr>
            <p:ph type="title"/>
          </p:nvPr>
        </p:nvSpPr>
        <p:spPr/>
        <p:txBody>
          <a:bodyPr>
            <a:normAutofit fontScale="90000"/>
          </a:bodyPr>
          <a:lstStyle/>
          <a:p>
            <a:r>
              <a:rPr lang="en-US" dirty="0"/>
              <a:t>How is </a:t>
            </a:r>
            <a:r>
              <a:rPr lang="en-US" dirty="0" smtClean="0"/>
              <a:t>AP CS A different </a:t>
            </a:r>
            <a:r>
              <a:rPr lang="en-US" dirty="0"/>
              <a:t>from </a:t>
            </a:r>
            <a:r>
              <a:rPr lang="en-US" dirty="0" smtClean="0"/>
              <a:t/>
            </a:r>
            <a:br>
              <a:rPr lang="en-US" dirty="0" smtClean="0"/>
            </a:br>
            <a:r>
              <a:rPr lang="en-US" dirty="0" smtClean="0"/>
              <a:t>AP </a:t>
            </a:r>
            <a:r>
              <a:rPr lang="en-US" dirty="0"/>
              <a:t>Computer Science </a:t>
            </a:r>
            <a:r>
              <a:rPr lang="en-US" dirty="0" smtClean="0"/>
              <a:t>Principles?</a:t>
            </a:r>
            <a:endParaRPr lang="en-US" dirty="0"/>
          </a:p>
        </p:txBody>
      </p:sp>
      <p:sp>
        <p:nvSpPr>
          <p:cNvPr id="7" name="TextBox 6"/>
          <p:cNvSpPr txBox="1"/>
          <p:nvPr/>
        </p:nvSpPr>
        <p:spPr>
          <a:xfrm>
            <a:off x="5662138" y="2007868"/>
            <a:ext cx="2811100" cy="450336"/>
          </a:xfrm>
          <a:prstGeom prst="rect">
            <a:avLst/>
          </a:prstGeom>
          <a:noFill/>
          <a:ln>
            <a:noFill/>
          </a:ln>
        </p:spPr>
        <p:txBody>
          <a:bodyPr vert="horz" wrap="square" lIns="0" tIns="0" rIns="0" bIns="45720" rtlCol="0" anchor="ctr" anchorCtr="0">
            <a:noAutofit/>
          </a:bodyPr>
          <a:lstStyle/>
          <a:p>
            <a:pPr marL="55563"/>
            <a:r>
              <a:rPr lang="en-US" sz="1500" b="1" dirty="0">
                <a:solidFill>
                  <a:srgbClr val="005480"/>
                </a:solidFill>
                <a:latin typeface="Arial"/>
                <a:cs typeface="Arial"/>
              </a:rPr>
              <a:t>Computer Science Principles</a:t>
            </a:r>
          </a:p>
        </p:txBody>
      </p:sp>
      <p:sp>
        <p:nvSpPr>
          <p:cNvPr id="8" name="TextBox 7"/>
          <p:cNvSpPr txBox="1"/>
          <p:nvPr/>
        </p:nvSpPr>
        <p:spPr>
          <a:xfrm>
            <a:off x="2736768" y="2007868"/>
            <a:ext cx="2131409" cy="450336"/>
          </a:xfrm>
          <a:prstGeom prst="rect">
            <a:avLst/>
          </a:prstGeom>
          <a:noFill/>
          <a:ln>
            <a:noFill/>
          </a:ln>
        </p:spPr>
        <p:txBody>
          <a:bodyPr vert="horz" wrap="square" lIns="0" tIns="0" rIns="0" bIns="45720" rtlCol="0" anchor="ctr" anchorCtr="0">
            <a:noAutofit/>
          </a:bodyPr>
          <a:lstStyle/>
          <a:p>
            <a:pPr marL="55563"/>
            <a:r>
              <a:rPr lang="en-US" sz="1500" b="1" dirty="0">
                <a:solidFill>
                  <a:srgbClr val="005480"/>
                </a:solidFill>
                <a:latin typeface="Arial"/>
                <a:cs typeface="Arial"/>
              </a:rPr>
              <a:t>Computer Science A</a:t>
            </a:r>
          </a:p>
        </p:txBody>
      </p:sp>
      <p:cxnSp>
        <p:nvCxnSpPr>
          <p:cNvPr id="4" name="Straight Connector 3"/>
          <p:cNvCxnSpPr/>
          <p:nvPr/>
        </p:nvCxnSpPr>
        <p:spPr>
          <a:xfrm>
            <a:off x="2736768" y="2458204"/>
            <a:ext cx="2248483" cy="0"/>
          </a:xfrm>
          <a:prstGeom prst="line">
            <a:avLst/>
          </a:prstGeom>
          <a:ln w="12700" cmpd="sng">
            <a:solidFill>
              <a:srgbClr val="073F69"/>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5690572" y="2458204"/>
            <a:ext cx="2678728" cy="0"/>
          </a:xfrm>
          <a:prstGeom prst="line">
            <a:avLst/>
          </a:prstGeom>
          <a:ln w="12700" cmpd="sng">
            <a:solidFill>
              <a:srgbClr val="073F69"/>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19851747"/>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Should I take AP CS A?</a:t>
            </a:r>
            <a:endParaRPr lang="en-US" dirty="0"/>
          </a:p>
        </p:txBody>
      </p:sp>
      <p:sp>
        <p:nvSpPr>
          <p:cNvPr id="3" name="Content Placeholder 2"/>
          <p:cNvSpPr>
            <a:spLocks noGrp="1"/>
          </p:cNvSpPr>
          <p:nvPr>
            <p:ph idx="1"/>
          </p:nvPr>
        </p:nvSpPr>
        <p:spPr/>
        <p:txBody>
          <a:bodyPr/>
          <a:lstStyle/>
          <a:p>
            <a:r>
              <a:rPr lang="en-US" dirty="0" smtClean="0"/>
              <a:t>Should have some programming experience already (if not, but you are still interested, talk to Mr. Tan)</a:t>
            </a:r>
          </a:p>
          <a:p>
            <a:endParaRPr lang="en-US" dirty="0" smtClean="0"/>
          </a:p>
          <a:p>
            <a:r>
              <a:rPr lang="en-US" dirty="0" smtClean="0"/>
              <a:t>Should take the course if you plan on studying computer science or other science, technology, engineering, math subjects in college</a:t>
            </a:r>
          </a:p>
        </p:txBody>
      </p:sp>
    </p:spTree>
    <p:extLst>
      <p:ext uri="{BB962C8B-B14F-4D97-AF65-F5344CB8AC3E}">
        <p14:creationId xmlns:p14="http://schemas.microsoft.com/office/powerpoint/2010/main" val="4108531110"/>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Group 46"/>
          <p:cNvGrpSpPr>
            <a:grpSpLocks/>
          </p:cNvGrpSpPr>
          <p:nvPr/>
        </p:nvGrpSpPr>
        <p:grpSpPr bwMode="auto">
          <a:xfrm>
            <a:off x="9525" y="1138238"/>
            <a:ext cx="9144000" cy="5715000"/>
            <a:chOff x="10302" y="1138349"/>
            <a:chExt cx="9144000" cy="5715000"/>
          </a:xfrm>
        </p:grpSpPr>
        <p:sp>
          <p:nvSpPr>
            <p:cNvPr id="45" name="Rectangle 44"/>
            <p:cNvSpPr/>
            <p:nvPr/>
          </p:nvSpPr>
          <p:spPr bwMode="auto">
            <a:xfrm>
              <a:off x="10302" y="1138349"/>
              <a:ext cx="9144000" cy="5715000"/>
            </a:xfrm>
            <a:prstGeom prst="rect">
              <a:avLst/>
            </a:prstGeom>
            <a:solidFill>
              <a:schemeClr val="bg2">
                <a:lumMod val="40000"/>
                <a:lumOff val="60000"/>
              </a:schemeClr>
            </a:solidFill>
            <a:ln w="9525" cap="flat" cmpd="sng" algn="ctr">
              <a:noFill/>
              <a:prstDash val="solid"/>
              <a:round/>
              <a:headEnd type="none" w="med" len="med"/>
              <a:tailEnd type="none" w="med" len="med"/>
            </a:ln>
            <a:effectLst/>
          </p:spPr>
          <p:txBody>
            <a:bodyPr/>
            <a:lstStyle/>
            <a:p>
              <a:pPr eaLnBrk="0" hangingPunct="0">
                <a:defRPr/>
              </a:pPr>
              <a:endParaRPr lang="en-US">
                <a:latin typeface="Arial" charset="0"/>
                <a:ea typeface="ＭＳ Ｐゴシック" pitchFamily="80" charset="-128"/>
                <a:cs typeface="ＭＳ Ｐゴシック" charset="-128"/>
              </a:endParaRPr>
            </a:p>
          </p:txBody>
        </p:sp>
        <p:grpSp>
          <p:nvGrpSpPr>
            <p:cNvPr id="36870" name="Group 43"/>
            <p:cNvGrpSpPr>
              <a:grpSpLocks/>
            </p:cNvGrpSpPr>
            <p:nvPr/>
          </p:nvGrpSpPr>
          <p:grpSpPr bwMode="auto">
            <a:xfrm>
              <a:off x="162702" y="1290749"/>
              <a:ext cx="8743069" cy="5410200"/>
              <a:chOff x="0" y="1295400"/>
              <a:chExt cx="8743069" cy="5410200"/>
            </a:xfrm>
          </p:grpSpPr>
          <p:grpSp>
            <p:nvGrpSpPr>
              <p:cNvPr id="36871" name="Group 36"/>
              <p:cNvGrpSpPr>
                <a:grpSpLocks/>
              </p:cNvGrpSpPr>
              <p:nvPr/>
            </p:nvGrpSpPr>
            <p:grpSpPr bwMode="auto">
              <a:xfrm>
                <a:off x="152400" y="4003600"/>
                <a:ext cx="4770062" cy="523220"/>
                <a:chOff x="152400" y="3972580"/>
                <a:chExt cx="4770062" cy="523220"/>
              </a:xfrm>
            </p:grpSpPr>
            <p:sp>
              <p:nvSpPr>
                <p:cNvPr id="36908" name="TextBox 2"/>
                <p:cNvSpPr txBox="1">
                  <a:spLocks noChangeArrowheads="1"/>
                </p:cNvSpPr>
                <p:nvPr/>
              </p:nvSpPr>
              <p:spPr bwMode="auto">
                <a:xfrm>
                  <a:off x="2123298" y="3972580"/>
                  <a:ext cx="279916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r>
                    <a:rPr lang="en-US" altLang="en-US" sz="2800"/>
                    <a:t>pharmaceuticals</a:t>
                  </a:r>
                </a:p>
              </p:txBody>
            </p:sp>
            <p:sp>
              <p:nvSpPr>
                <p:cNvPr id="36909" name="TextBox 17"/>
                <p:cNvSpPr txBox="1">
                  <a:spLocks noChangeArrowheads="1"/>
                </p:cNvSpPr>
                <p:nvPr/>
              </p:nvSpPr>
              <p:spPr bwMode="auto">
                <a:xfrm>
                  <a:off x="152400" y="3972580"/>
                  <a:ext cx="18611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r>
                    <a:rPr lang="en-US" altLang="en-US" sz="2800"/>
                    <a:t>agriculture</a:t>
                  </a:r>
                </a:p>
              </p:txBody>
            </p:sp>
          </p:grpSp>
          <p:grpSp>
            <p:nvGrpSpPr>
              <p:cNvPr id="36872" name="Group 35"/>
              <p:cNvGrpSpPr>
                <a:grpSpLocks/>
              </p:cNvGrpSpPr>
              <p:nvPr/>
            </p:nvGrpSpPr>
            <p:grpSpPr bwMode="auto">
              <a:xfrm>
                <a:off x="76200" y="4543204"/>
                <a:ext cx="4495800" cy="533400"/>
                <a:chOff x="76200" y="4495800"/>
                <a:chExt cx="4495800" cy="533400"/>
              </a:xfrm>
            </p:grpSpPr>
            <p:sp>
              <p:nvSpPr>
                <p:cNvPr id="36905" name="TextBox 5"/>
                <p:cNvSpPr txBox="1">
                  <a:spLocks noChangeArrowheads="1"/>
                </p:cNvSpPr>
                <p:nvPr/>
              </p:nvSpPr>
              <p:spPr bwMode="auto">
                <a:xfrm>
                  <a:off x="76200" y="4505980"/>
                  <a:ext cx="144247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r>
                    <a:rPr lang="en-US" altLang="en-US" sz="2800"/>
                    <a:t>banking</a:t>
                  </a:r>
                </a:p>
              </p:txBody>
            </p:sp>
            <p:sp>
              <p:nvSpPr>
                <p:cNvPr id="36906" name="TextBox 10"/>
                <p:cNvSpPr txBox="1">
                  <a:spLocks noChangeArrowheads="1"/>
                </p:cNvSpPr>
                <p:nvPr/>
              </p:nvSpPr>
              <p:spPr bwMode="auto">
                <a:xfrm>
                  <a:off x="1713058" y="4495800"/>
                  <a:ext cx="72345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r>
                    <a:rPr lang="en-US" altLang="en-US" sz="2800"/>
                    <a:t>law</a:t>
                  </a:r>
                </a:p>
              </p:txBody>
            </p:sp>
            <p:sp>
              <p:nvSpPr>
                <p:cNvPr id="36907" name="TextBox 19"/>
                <p:cNvSpPr txBox="1">
                  <a:spLocks noChangeArrowheads="1"/>
                </p:cNvSpPr>
                <p:nvPr/>
              </p:nvSpPr>
              <p:spPr bwMode="auto">
                <a:xfrm>
                  <a:off x="2630894" y="4505980"/>
                  <a:ext cx="194110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r>
                    <a:rPr lang="en-US" altLang="en-US" sz="2800"/>
                    <a:t>automotive</a:t>
                  </a:r>
                </a:p>
              </p:txBody>
            </p:sp>
          </p:grpSp>
          <p:grpSp>
            <p:nvGrpSpPr>
              <p:cNvPr id="36873" name="Group 39"/>
              <p:cNvGrpSpPr>
                <a:grpSpLocks/>
              </p:cNvGrpSpPr>
              <p:nvPr/>
            </p:nvGrpSpPr>
            <p:grpSpPr bwMode="auto">
              <a:xfrm>
                <a:off x="0" y="2384788"/>
                <a:ext cx="4297747" cy="523220"/>
                <a:chOff x="0" y="2362200"/>
                <a:chExt cx="4297747" cy="523220"/>
              </a:xfrm>
            </p:grpSpPr>
            <p:sp>
              <p:nvSpPr>
                <p:cNvPr id="36903" name="TextBox 3"/>
                <p:cNvSpPr txBox="1">
                  <a:spLocks noChangeArrowheads="1"/>
                </p:cNvSpPr>
                <p:nvPr/>
              </p:nvSpPr>
              <p:spPr bwMode="auto">
                <a:xfrm>
                  <a:off x="0" y="2362200"/>
                  <a:ext cx="255913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r>
                    <a:rPr lang="en-US" altLang="en-US" sz="2800"/>
                    <a:t>safety systems</a:t>
                  </a:r>
                </a:p>
              </p:txBody>
            </p:sp>
            <p:sp>
              <p:nvSpPr>
                <p:cNvPr id="36904" name="TextBox 20"/>
                <p:cNvSpPr txBox="1">
                  <a:spLocks noChangeArrowheads="1"/>
                </p:cNvSpPr>
                <p:nvPr/>
              </p:nvSpPr>
              <p:spPr bwMode="auto">
                <a:xfrm>
                  <a:off x="2895600" y="2362200"/>
                  <a:ext cx="140214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r>
                    <a:rPr lang="en-US" altLang="en-US" sz="2800"/>
                    <a:t>science</a:t>
                  </a:r>
                </a:p>
              </p:txBody>
            </p:sp>
          </p:grpSp>
          <p:grpSp>
            <p:nvGrpSpPr>
              <p:cNvPr id="36874" name="Group 31"/>
              <p:cNvGrpSpPr>
                <a:grpSpLocks/>
              </p:cNvGrpSpPr>
              <p:nvPr/>
            </p:nvGrpSpPr>
            <p:grpSpPr bwMode="auto">
              <a:xfrm>
                <a:off x="304800" y="6182380"/>
                <a:ext cx="8438269" cy="523220"/>
                <a:chOff x="304800" y="6182380"/>
                <a:chExt cx="8438269" cy="523220"/>
              </a:xfrm>
            </p:grpSpPr>
            <p:sp>
              <p:nvSpPr>
                <p:cNvPr id="36899" name="TextBox 9"/>
                <p:cNvSpPr txBox="1">
                  <a:spLocks noChangeArrowheads="1"/>
                </p:cNvSpPr>
                <p:nvPr/>
              </p:nvSpPr>
              <p:spPr bwMode="auto">
                <a:xfrm>
                  <a:off x="6781800" y="6182380"/>
                  <a:ext cx="196126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r>
                    <a:rPr lang="en-US" altLang="en-US" sz="2800"/>
                    <a:t>health care</a:t>
                  </a:r>
                </a:p>
              </p:txBody>
            </p:sp>
            <p:sp>
              <p:nvSpPr>
                <p:cNvPr id="36900" name="TextBox 13"/>
                <p:cNvSpPr txBox="1">
                  <a:spLocks noChangeArrowheads="1"/>
                </p:cNvSpPr>
                <p:nvPr/>
              </p:nvSpPr>
              <p:spPr bwMode="auto">
                <a:xfrm>
                  <a:off x="304800" y="6182380"/>
                  <a:ext cx="128222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r>
                    <a:rPr lang="en-US" altLang="en-US" sz="2800"/>
                    <a:t>politics</a:t>
                  </a:r>
                </a:p>
              </p:txBody>
            </p:sp>
            <p:sp>
              <p:nvSpPr>
                <p:cNvPr id="36901" name="TextBox 15"/>
                <p:cNvSpPr txBox="1">
                  <a:spLocks noChangeArrowheads="1"/>
                </p:cNvSpPr>
                <p:nvPr/>
              </p:nvSpPr>
              <p:spPr bwMode="auto">
                <a:xfrm>
                  <a:off x="4191000" y="6182380"/>
                  <a:ext cx="238030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r>
                    <a:rPr lang="en-US" altLang="en-US" sz="2800"/>
                    <a:t>transportation</a:t>
                  </a:r>
                </a:p>
              </p:txBody>
            </p:sp>
            <p:sp>
              <p:nvSpPr>
                <p:cNvPr id="36902" name="TextBox 22"/>
                <p:cNvSpPr txBox="1">
                  <a:spLocks noChangeArrowheads="1"/>
                </p:cNvSpPr>
                <p:nvPr/>
              </p:nvSpPr>
              <p:spPr bwMode="auto">
                <a:xfrm>
                  <a:off x="1981200" y="6182380"/>
                  <a:ext cx="184665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r>
                    <a:rPr lang="en-US" altLang="en-US" sz="2800"/>
                    <a:t>journalism</a:t>
                  </a:r>
                </a:p>
              </p:txBody>
            </p:sp>
          </p:grpSp>
          <p:grpSp>
            <p:nvGrpSpPr>
              <p:cNvPr id="36875" name="Group 37"/>
              <p:cNvGrpSpPr>
                <a:grpSpLocks/>
              </p:cNvGrpSpPr>
              <p:nvPr/>
            </p:nvGrpSpPr>
            <p:grpSpPr bwMode="auto">
              <a:xfrm>
                <a:off x="6293" y="3463996"/>
                <a:ext cx="4737580" cy="523220"/>
                <a:chOff x="6293" y="3505200"/>
                <a:chExt cx="4737580" cy="523220"/>
              </a:xfrm>
            </p:grpSpPr>
            <p:sp>
              <p:nvSpPr>
                <p:cNvPr id="36897" name="TextBox 11"/>
                <p:cNvSpPr txBox="1">
                  <a:spLocks noChangeArrowheads="1"/>
                </p:cNvSpPr>
                <p:nvPr/>
              </p:nvSpPr>
              <p:spPr bwMode="auto">
                <a:xfrm>
                  <a:off x="3581400" y="3505200"/>
                  <a:ext cx="116247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r>
                    <a:rPr lang="en-US" altLang="en-US" sz="2800"/>
                    <a:t>sports</a:t>
                  </a:r>
                </a:p>
              </p:txBody>
            </p:sp>
            <p:sp>
              <p:nvSpPr>
                <p:cNvPr id="36898" name="TextBox 24"/>
                <p:cNvSpPr txBox="1">
                  <a:spLocks noChangeArrowheads="1"/>
                </p:cNvSpPr>
                <p:nvPr/>
              </p:nvSpPr>
              <p:spPr bwMode="auto">
                <a:xfrm>
                  <a:off x="6293" y="3505200"/>
                  <a:ext cx="331079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r>
                    <a:rPr lang="en-US" altLang="en-US" sz="2800"/>
                    <a:t>veterinary medicine</a:t>
                  </a:r>
                </a:p>
              </p:txBody>
            </p:sp>
          </p:grpSp>
          <p:grpSp>
            <p:nvGrpSpPr>
              <p:cNvPr id="36876" name="Group 40"/>
              <p:cNvGrpSpPr>
                <a:grpSpLocks/>
              </p:cNvGrpSpPr>
              <p:nvPr/>
            </p:nvGrpSpPr>
            <p:grpSpPr bwMode="auto">
              <a:xfrm>
                <a:off x="381000" y="1845184"/>
                <a:ext cx="7848600" cy="523220"/>
                <a:chOff x="381000" y="1828800"/>
                <a:chExt cx="7848600" cy="523220"/>
              </a:xfrm>
            </p:grpSpPr>
            <p:sp>
              <p:nvSpPr>
                <p:cNvPr id="36893" name="TextBox 6"/>
                <p:cNvSpPr txBox="1">
                  <a:spLocks noChangeArrowheads="1"/>
                </p:cNvSpPr>
                <p:nvPr/>
              </p:nvSpPr>
              <p:spPr bwMode="auto">
                <a:xfrm>
                  <a:off x="6847441" y="1828800"/>
                  <a:ext cx="138215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r>
                    <a:rPr lang="en-US" altLang="en-US" sz="2800"/>
                    <a:t>the arts</a:t>
                  </a:r>
                </a:p>
              </p:txBody>
            </p:sp>
            <p:sp>
              <p:nvSpPr>
                <p:cNvPr id="36894" name="TextBox 12"/>
                <p:cNvSpPr txBox="1">
                  <a:spLocks noChangeArrowheads="1"/>
                </p:cNvSpPr>
                <p:nvPr/>
              </p:nvSpPr>
              <p:spPr bwMode="auto">
                <a:xfrm>
                  <a:off x="381000" y="1828800"/>
                  <a:ext cx="192111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r>
                    <a:rPr lang="en-US" altLang="en-US" sz="2800"/>
                    <a:t>advertising</a:t>
                  </a:r>
                </a:p>
              </p:txBody>
            </p:sp>
            <p:sp>
              <p:nvSpPr>
                <p:cNvPr id="36895" name="TextBox 23"/>
                <p:cNvSpPr txBox="1">
                  <a:spLocks noChangeArrowheads="1"/>
                </p:cNvSpPr>
                <p:nvPr/>
              </p:nvSpPr>
              <p:spPr bwMode="auto">
                <a:xfrm>
                  <a:off x="2586818" y="1828800"/>
                  <a:ext cx="206138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r>
                    <a:rPr lang="en-US" altLang="en-US" sz="2800"/>
                    <a:t>engineering</a:t>
                  </a:r>
                </a:p>
              </p:txBody>
            </p:sp>
            <p:sp>
              <p:nvSpPr>
                <p:cNvPr id="36896" name="TextBox 25"/>
                <p:cNvSpPr txBox="1">
                  <a:spLocks noChangeArrowheads="1"/>
                </p:cNvSpPr>
                <p:nvPr/>
              </p:nvSpPr>
              <p:spPr bwMode="auto">
                <a:xfrm>
                  <a:off x="4811162" y="1828800"/>
                  <a:ext cx="192147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r>
                    <a:rPr lang="en-US" altLang="en-US" sz="2800"/>
                    <a:t>accounting</a:t>
                  </a:r>
                </a:p>
              </p:txBody>
            </p:sp>
          </p:grpSp>
          <p:grpSp>
            <p:nvGrpSpPr>
              <p:cNvPr id="36877" name="Group 33"/>
              <p:cNvGrpSpPr>
                <a:grpSpLocks/>
              </p:cNvGrpSpPr>
              <p:nvPr/>
            </p:nvGrpSpPr>
            <p:grpSpPr bwMode="auto">
              <a:xfrm>
                <a:off x="612084" y="5092988"/>
                <a:ext cx="3807516" cy="523220"/>
                <a:chOff x="612084" y="5029200"/>
                <a:chExt cx="3807516" cy="523220"/>
              </a:xfrm>
            </p:grpSpPr>
            <p:sp>
              <p:nvSpPr>
                <p:cNvPr id="36891" name="TextBox 21"/>
                <p:cNvSpPr txBox="1">
                  <a:spLocks noChangeArrowheads="1"/>
                </p:cNvSpPr>
                <p:nvPr/>
              </p:nvSpPr>
              <p:spPr bwMode="auto">
                <a:xfrm>
                  <a:off x="612084" y="5029200"/>
                  <a:ext cx="258831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r>
                    <a:rPr lang="en-US" altLang="en-US" sz="2800"/>
                    <a:t>photography </a:t>
                  </a:r>
                </a:p>
              </p:txBody>
            </p:sp>
            <p:sp>
              <p:nvSpPr>
                <p:cNvPr id="36892" name="TextBox 27"/>
                <p:cNvSpPr txBox="1">
                  <a:spLocks noChangeArrowheads="1"/>
                </p:cNvSpPr>
                <p:nvPr/>
              </p:nvSpPr>
              <p:spPr bwMode="auto">
                <a:xfrm>
                  <a:off x="3036167" y="5029200"/>
                  <a:ext cx="138343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r>
                    <a:rPr lang="en-US" altLang="en-US" sz="2800"/>
                    <a:t>military</a:t>
                  </a:r>
                </a:p>
              </p:txBody>
            </p:sp>
          </p:grpSp>
          <p:grpSp>
            <p:nvGrpSpPr>
              <p:cNvPr id="36878" name="Group 38"/>
              <p:cNvGrpSpPr>
                <a:grpSpLocks/>
              </p:cNvGrpSpPr>
              <p:nvPr/>
            </p:nvGrpSpPr>
            <p:grpSpPr bwMode="auto">
              <a:xfrm>
                <a:off x="152400" y="2924392"/>
                <a:ext cx="4448382" cy="523220"/>
                <a:chOff x="152400" y="2971800"/>
                <a:chExt cx="4448382" cy="523220"/>
              </a:xfrm>
            </p:grpSpPr>
            <p:sp>
              <p:nvSpPr>
                <p:cNvPr id="36889" name="TextBox 26"/>
                <p:cNvSpPr txBox="1">
                  <a:spLocks noChangeArrowheads="1"/>
                </p:cNvSpPr>
                <p:nvPr/>
              </p:nvSpPr>
              <p:spPr bwMode="auto">
                <a:xfrm>
                  <a:off x="152400" y="2971800"/>
                  <a:ext cx="253915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r>
                    <a:rPr lang="en-US" altLang="en-US" sz="2800"/>
                    <a:t>criminal justice</a:t>
                  </a:r>
                </a:p>
              </p:txBody>
            </p:sp>
            <p:sp>
              <p:nvSpPr>
                <p:cNvPr id="36890" name="TextBox 29"/>
                <p:cNvSpPr txBox="1">
                  <a:spLocks noChangeArrowheads="1"/>
                </p:cNvSpPr>
                <p:nvPr/>
              </p:nvSpPr>
              <p:spPr bwMode="auto">
                <a:xfrm>
                  <a:off x="2819400" y="2971800"/>
                  <a:ext cx="178138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r>
                    <a:rPr lang="en-US" altLang="en-US" sz="2800"/>
                    <a:t>recreation</a:t>
                  </a:r>
                </a:p>
              </p:txBody>
            </p:sp>
          </p:grpSp>
          <p:grpSp>
            <p:nvGrpSpPr>
              <p:cNvPr id="36879" name="Group 41"/>
              <p:cNvGrpSpPr>
                <a:grpSpLocks/>
              </p:cNvGrpSpPr>
              <p:nvPr/>
            </p:nvGrpSpPr>
            <p:grpSpPr bwMode="auto">
              <a:xfrm>
                <a:off x="152400" y="1295400"/>
                <a:ext cx="8417801" cy="533400"/>
                <a:chOff x="228600" y="1219200"/>
                <a:chExt cx="8417801" cy="533400"/>
              </a:xfrm>
            </p:grpSpPr>
            <p:sp>
              <p:nvSpPr>
                <p:cNvPr id="36885" name="TextBox 4"/>
                <p:cNvSpPr txBox="1">
                  <a:spLocks noChangeArrowheads="1"/>
                </p:cNvSpPr>
                <p:nvPr/>
              </p:nvSpPr>
              <p:spPr bwMode="auto">
                <a:xfrm>
                  <a:off x="3255804" y="1219200"/>
                  <a:ext cx="246007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r>
                    <a:rPr lang="en-US" altLang="en-US" sz="2800"/>
                    <a:t>manufacturing</a:t>
                  </a:r>
                </a:p>
              </p:txBody>
            </p:sp>
            <p:sp>
              <p:nvSpPr>
                <p:cNvPr id="36886" name="TextBox 14"/>
                <p:cNvSpPr txBox="1">
                  <a:spLocks noChangeArrowheads="1"/>
                </p:cNvSpPr>
                <p:nvPr/>
              </p:nvSpPr>
              <p:spPr bwMode="auto">
                <a:xfrm>
                  <a:off x="1502440" y="1219200"/>
                  <a:ext cx="160184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r>
                    <a:rPr lang="en-US" altLang="en-US" sz="2800"/>
                    <a:t>business</a:t>
                  </a:r>
                </a:p>
              </p:txBody>
            </p:sp>
            <p:sp>
              <p:nvSpPr>
                <p:cNvPr id="36887" name="TextBox 28"/>
                <p:cNvSpPr txBox="1">
                  <a:spLocks noChangeArrowheads="1"/>
                </p:cNvSpPr>
                <p:nvPr/>
              </p:nvSpPr>
              <p:spPr bwMode="auto">
                <a:xfrm>
                  <a:off x="5867400" y="1219200"/>
                  <a:ext cx="277900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r>
                    <a:rPr lang="en-US" altLang="en-US" sz="2800"/>
                    <a:t>communications</a:t>
                  </a:r>
                </a:p>
              </p:txBody>
            </p:sp>
            <p:sp>
              <p:nvSpPr>
                <p:cNvPr id="36888" name="TextBox 30"/>
                <p:cNvSpPr txBox="1">
                  <a:spLocks noChangeArrowheads="1"/>
                </p:cNvSpPr>
                <p:nvPr/>
              </p:nvSpPr>
              <p:spPr bwMode="auto">
                <a:xfrm>
                  <a:off x="228600" y="1229380"/>
                  <a:ext cx="112232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r>
                    <a:rPr lang="en-US" altLang="en-US" sz="2800"/>
                    <a:t>music</a:t>
                  </a:r>
                </a:p>
              </p:txBody>
            </p:sp>
          </p:grpSp>
          <p:grpSp>
            <p:nvGrpSpPr>
              <p:cNvPr id="36880" name="Group 32"/>
              <p:cNvGrpSpPr>
                <a:grpSpLocks/>
              </p:cNvGrpSpPr>
              <p:nvPr/>
            </p:nvGrpSpPr>
            <p:grpSpPr bwMode="auto">
              <a:xfrm>
                <a:off x="0" y="5632592"/>
                <a:ext cx="8329373" cy="533400"/>
                <a:chOff x="76200" y="5592293"/>
                <a:chExt cx="8329373" cy="533400"/>
              </a:xfrm>
            </p:grpSpPr>
            <p:sp>
              <p:nvSpPr>
                <p:cNvPr id="36881" name="TextBox 7"/>
                <p:cNvSpPr txBox="1">
                  <a:spLocks noChangeArrowheads="1"/>
                </p:cNvSpPr>
                <p:nvPr/>
              </p:nvSpPr>
              <p:spPr bwMode="auto">
                <a:xfrm>
                  <a:off x="4419600" y="5592293"/>
                  <a:ext cx="238030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r>
                    <a:rPr lang="en-US" altLang="en-US" sz="2800"/>
                    <a:t>entertainment</a:t>
                  </a:r>
                </a:p>
              </p:txBody>
            </p:sp>
            <p:sp>
              <p:nvSpPr>
                <p:cNvPr id="36882" name="TextBox 18"/>
                <p:cNvSpPr txBox="1">
                  <a:spLocks noChangeArrowheads="1"/>
                </p:cNvSpPr>
                <p:nvPr/>
              </p:nvSpPr>
              <p:spPr bwMode="auto">
                <a:xfrm>
                  <a:off x="76200" y="5592293"/>
                  <a:ext cx="206068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r>
                    <a:rPr lang="en-US" altLang="en-US" sz="2800"/>
                    <a:t>architecture</a:t>
                  </a:r>
                </a:p>
              </p:txBody>
            </p:sp>
            <p:sp>
              <p:nvSpPr>
                <p:cNvPr id="36883" name="TextBox 34"/>
                <p:cNvSpPr txBox="1">
                  <a:spLocks noChangeArrowheads="1"/>
                </p:cNvSpPr>
                <p:nvPr/>
              </p:nvSpPr>
              <p:spPr bwMode="auto">
                <a:xfrm>
                  <a:off x="2438400" y="5592293"/>
                  <a:ext cx="17526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r>
                    <a:rPr lang="en-US" altLang="en-US" sz="2800"/>
                    <a:t>medicine</a:t>
                  </a:r>
                </a:p>
              </p:txBody>
            </p:sp>
            <p:sp>
              <p:nvSpPr>
                <p:cNvPr id="36884" name="TextBox 49"/>
                <p:cNvSpPr txBox="1">
                  <a:spLocks noChangeArrowheads="1"/>
                </p:cNvSpPr>
                <p:nvPr/>
              </p:nvSpPr>
              <p:spPr bwMode="auto">
                <a:xfrm>
                  <a:off x="7162800" y="5598501"/>
                  <a:ext cx="124277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r>
                    <a:rPr lang="en-US" altLang="en-US" sz="2800"/>
                    <a:t>design</a:t>
                  </a:r>
                </a:p>
              </p:txBody>
            </p:sp>
          </p:grpSp>
        </p:grpSp>
      </p:grpSp>
      <p:sp>
        <p:nvSpPr>
          <p:cNvPr id="9" name="TextBox 7"/>
          <p:cNvSpPr txBox="1">
            <a:spLocks noChangeArrowheads="1"/>
          </p:cNvSpPr>
          <p:nvPr/>
        </p:nvSpPr>
        <p:spPr bwMode="auto">
          <a:xfrm>
            <a:off x="152400" y="152400"/>
            <a:ext cx="8991600" cy="769938"/>
          </a:xfrm>
          <a:prstGeom prst="rect">
            <a:avLst/>
          </a:prstGeom>
          <a:noFill/>
          <a:ln>
            <a:noFill/>
          </a:ln>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defRPr/>
            </a:pPr>
            <a:r>
              <a:rPr lang="en-US" sz="4400" b="1" dirty="0" smtClean="0">
                <a:solidFill>
                  <a:srgbClr val="DB4515"/>
                </a:solidFill>
                <a:latin typeface="+mj-lt"/>
                <a:ea typeface="+mj-ea"/>
                <a:cs typeface="ＭＳ Ｐゴシック" charset="-128"/>
              </a:rPr>
              <a:t>Computing Connects</a:t>
            </a:r>
          </a:p>
        </p:txBody>
      </p:sp>
      <p:sp>
        <p:nvSpPr>
          <p:cNvPr id="2" name="TextBox 1"/>
          <p:cNvSpPr txBox="1"/>
          <p:nvPr/>
        </p:nvSpPr>
        <p:spPr>
          <a:xfrm>
            <a:off x="5105400" y="2532063"/>
            <a:ext cx="3962400" cy="2954337"/>
          </a:xfrm>
          <a:prstGeom prst="rect">
            <a:avLst/>
          </a:prstGeom>
          <a:solidFill>
            <a:schemeClr val="bg2">
              <a:lumMod val="60000"/>
              <a:lumOff val="40000"/>
            </a:schemeClr>
          </a:solidFill>
        </p:spPr>
        <p:txBody>
          <a:bodyPr>
            <a:spAutoFit/>
          </a:bodyPr>
          <a:lstStyle/>
          <a:p>
            <a:pPr eaLnBrk="0" hangingPunct="0">
              <a:defRPr/>
            </a:pPr>
            <a:r>
              <a:rPr lang="en-US" sz="4400" dirty="0">
                <a:latin typeface="Helvetica" charset="0"/>
                <a:ea typeface="ＭＳ Ｐゴシック" charset="-128"/>
                <a:cs typeface="ＭＳ Ｐゴシック" charset="-128"/>
              </a:rPr>
              <a:t>Only </a:t>
            </a:r>
            <a:r>
              <a:rPr lang="en-US" sz="5400" b="1" dirty="0">
                <a:solidFill>
                  <a:srgbClr val="DB4515"/>
                </a:solidFill>
                <a:latin typeface="Helvetica" charset="0"/>
                <a:ea typeface="ＭＳ Ｐゴシック" charset="-128"/>
                <a:cs typeface="ＭＳ Ｐゴシック" charset="-128"/>
              </a:rPr>
              <a:t>50% </a:t>
            </a:r>
            <a:r>
              <a:rPr lang="en-US" sz="4400" dirty="0">
                <a:latin typeface="Helvetica" charset="0"/>
                <a:ea typeface="ＭＳ Ｐゴシック" charset="-128"/>
                <a:cs typeface="ＭＳ Ｐゴシック" charset="-128"/>
              </a:rPr>
              <a:t>of tech jobs are</a:t>
            </a:r>
            <a:r>
              <a:rPr lang="en-US" sz="4400" dirty="0">
                <a:latin typeface="Arial" charset="0"/>
                <a:ea typeface="ＭＳ Ｐゴシック" charset="-128"/>
                <a:cs typeface="ＭＳ Ｐゴシック" charset="-128"/>
              </a:rPr>
              <a:t> at technology </a:t>
            </a:r>
            <a:r>
              <a:rPr lang="en-US" sz="4400" dirty="0">
                <a:latin typeface="Helvetica" charset="0"/>
                <a:ea typeface="ＭＳ Ｐゴシック" charset="-128"/>
                <a:cs typeface="ＭＳ Ｐゴシック" charset="-128"/>
              </a:rPr>
              <a:t>companies</a:t>
            </a:r>
            <a:endParaRPr lang="en-US" sz="4000" i="1" dirty="0">
              <a:latin typeface="Helvetica" charset="0"/>
              <a:ea typeface="ＭＳ Ｐゴシック" charset="-128"/>
              <a:cs typeface="ＭＳ Ｐゴシック" charset="-128"/>
            </a:endParaRPr>
          </a:p>
        </p:txBody>
      </p:sp>
    </p:spTree>
    <p:extLst>
      <p:ext uri="{BB962C8B-B14F-4D97-AF65-F5344CB8AC3E}">
        <p14:creationId xmlns:p14="http://schemas.microsoft.com/office/powerpoint/2010/main" val="376831810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Text Box 3"/>
          <p:cNvSpPr txBox="1">
            <a:spLocks noChangeArrowheads="1"/>
          </p:cNvSpPr>
          <p:nvPr/>
        </p:nvSpPr>
        <p:spPr bwMode="auto">
          <a:xfrm>
            <a:off x="304800" y="1828800"/>
            <a:ext cx="4114800" cy="4883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2250" indent="-222250"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r>
              <a:rPr lang="en-US" altLang="en-US" sz="2800" b="1"/>
              <a:t>Are you someone who:</a:t>
            </a:r>
          </a:p>
          <a:p>
            <a:endParaRPr lang="en-US" altLang="en-US" sz="2800" b="1"/>
          </a:p>
          <a:p>
            <a:pPr eaLnBrk="1" hangingPunct="1">
              <a:lnSpc>
                <a:spcPct val="90000"/>
              </a:lnSpc>
              <a:spcBef>
                <a:spcPct val="20000"/>
              </a:spcBef>
              <a:buFontTx/>
              <a:buChar char="•"/>
            </a:pPr>
            <a:r>
              <a:rPr lang="en-US" altLang="en-US" sz="2800"/>
              <a:t>Understands relationships?</a:t>
            </a:r>
          </a:p>
          <a:p>
            <a:pPr eaLnBrk="1" hangingPunct="1">
              <a:lnSpc>
                <a:spcPct val="90000"/>
              </a:lnSpc>
              <a:spcBef>
                <a:spcPct val="20000"/>
              </a:spcBef>
              <a:buFontTx/>
              <a:buChar char="•"/>
            </a:pPr>
            <a:endParaRPr lang="en-US" altLang="en-US" sz="2800"/>
          </a:p>
          <a:p>
            <a:pPr eaLnBrk="1" hangingPunct="1">
              <a:lnSpc>
                <a:spcPct val="90000"/>
              </a:lnSpc>
              <a:spcBef>
                <a:spcPct val="20000"/>
              </a:spcBef>
              <a:buFontTx/>
              <a:buChar char="•"/>
            </a:pPr>
            <a:r>
              <a:rPr lang="en-US" altLang="en-US" sz="2800"/>
              <a:t>Likes to do things efficiently?</a:t>
            </a:r>
          </a:p>
          <a:p>
            <a:pPr eaLnBrk="1" hangingPunct="1">
              <a:lnSpc>
                <a:spcPct val="90000"/>
              </a:lnSpc>
              <a:spcBef>
                <a:spcPct val="20000"/>
              </a:spcBef>
              <a:buFontTx/>
              <a:buChar char="•"/>
            </a:pPr>
            <a:endParaRPr lang="en-US" altLang="en-US" sz="2800"/>
          </a:p>
          <a:p>
            <a:pPr eaLnBrk="1" hangingPunct="1">
              <a:lnSpc>
                <a:spcPct val="90000"/>
              </a:lnSpc>
              <a:spcBef>
                <a:spcPct val="20000"/>
              </a:spcBef>
              <a:buFontTx/>
              <a:buChar char="•"/>
            </a:pPr>
            <a:r>
              <a:rPr lang="en-US" altLang="en-US" sz="2800"/>
              <a:t>Is interested in business and connecting people?</a:t>
            </a:r>
          </a:p>
        </p:txBody>
      </p:sp>
      <p:pic>
        <p:nvPicPr>
          <p:cNvPr id="38914" name="Picture 2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2200" y="5029200"/>
            <a:ext cx="2792413" cy="1698625"/>
          </a:xfrm>
          <a:prstGeom prst="rect">
            <a:avLst/>
          </a:prstGeom>
          <a:noFill/>
          <a:ln w="9525">
            <a:solidFill>
              <a:schemeClr val="bg2"/>
            </a:solidFill>
            <a:miter lim="800000"/>
            <a:headEnd/>
            <a:tailEnd/>
          </a:ln>
          <a:extLst>
            <a:ext uri="{909E8E84-426E-40dd-AFC4-6F175D3DCCD1}">
              <a14:hiddenFill xmlns:a14="http://schemas.microsoft.com/office/drawing/2010/main">
                <a:solidFill>
                  <a:srgbClr val="FFFFFF"/>
                </a:solidFill>
              </a14:hiddenFill>
            </a:ext>
          </a:extLst>
        </p:spPr>
      </p:pic>
      <p:sp>
        <p:nvSpPr>
          <p:cNvPr id="10" name="Rectangle 3"/>
          <p:cNvSpPr txBox="1">
            <a:spLocks noChangeArrowheads="1"/>
          </p:cNvSpPr>
          <p:nvPr/>
        </p:nvSpPr>
        <p:spPr bwMode="auto">
          <a:xfrm>
            <a:off x="228600" y="76200"/>
            <a:ext cx="8915400" cy="1524000"/>
          </a:xfrm>
          <a:prstGeom prst="rect">
            <a:avLst/>
          </a:prstGeom>
          <a:noFill/>
          <a:ln w="9525">
            <a:noFill/>
            <a:miter lim="800000"/>
            <a:headEnd/>
            <a:tailEnd/>
          </a:ln>
        </p:spPr>
        <p:txBody>
          <a:bodyPr anchor="ctr"/>
          <a:lstStyle/>
          <a:p>
            <a:pPr>
              <a:defRPr/>
            </a:pPr>
            <a:r>
              <a:rPr lang="en-US" sz="4400" kern="0" dirty="0">
                <a:solidFill>
                  <a:schemeClr val="tx2"/>
                </a:solidFill>
                <a:latin typeface="+mj-lt"/>
                <a:ea typeface="+mj-ea"/>
                <a:cs typeface="ＭＳ Ｐゴシック" charset="-128"/>
              </a:rPr>
              <a:t>Computer Science is </a:t>
            </a:r>
            <a:br>
              <a:rPr lang="en-US" sz="4400" kern="0" dirty="0">
                <a:solidFill>
                  <a:schemeClr val="tx2"/>
                </a:solidFill>
                <a:latin typeface="+mj-lt"/>
                <a:ea typeface="+mj-ea"/>
                <a:cs typeface="ＭＳ Ｐゴシック" charset="-128"/>
              </a:rPr>
            </a:br>
            <a:r>
              <a:rPr lang="en-US" sz="4000" i="1" kern="0" dirty="0">
                <a:solidFill>
                  <a:schemeClr val="tx2"/>
                </a:solidFill>
                <a:latin typeface="+mj-lt"/>
                <a:ea typeface="+mj-ea"/>
                <a:cs typeface="ＭＳ Ｐゴシック" charset="-128"/>
              </a:rPr>
              <a:t>information systems</a:t>
            </a:r>
          </a:p>
        </p:txBody>
      </p:sp>
      <p:pic>
        <p:nvPicPr>
          <p:cNvPr id="38916" name="Picture 10"/>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029200" y="1752600"/>
            <a:ext cx="2133600" cy="1195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17" name="Picture 11"/>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791200" y="3200400"/>
            <a:ext cx="2832100" cy="1087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18" name="Picture 14" descr="Facebook2.jp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791200" y="152400"/>
            <a:ext cx="3048000" cy="15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19" name="Picture 15" descr="MasterCard.jpg"/>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4419600" y="4191000"/>
            <a:ext cx="1981200" cy="1255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81661444"/>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9937" name="Text Box 5"/>
          <p:cNvSpPr txBox="1">
            <a:spLocks noChangeArrowheads="1"/>
          </p:cNvSpPr>
          <p:nvPr/>
        </p:nvSpPr>
        <p:spPr bwMode="auto">
          <a:xfrm>
            <a:off x="228600" y="1676400"/>
            <a:ext cx="1905000" cy="3878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spcBef>
                <a:spcPct val="50000"/>
              </a:spcBef>
            </a:pPr>
            <a:r>
              <a:rPr lang="en-US" altLang="en-US" sz="3200" b="1"/>
              <a:t>Do you want to:</a:t>
            </a:r>
            <a:endParaRPr lang="en-US" altLang="en-US" sz="2800"/>
          </a:p>
          <a:p>
            <a:pPr>
              <a:spcBef>
                <a:spcPct val="50000"/>
              </a:spcBef>
              <a:buFont typeface="Wingdings 2" pitchFamily="18" charset="2"/>
              <a:buNone/>
            </a:pPr>
            <a:r>
              <a:rPr lang="en-US" altLang="en-US" sz="2800"/>
              <a:t>Create devices that can do the work for you?</a:t>
            </a:r>
          </a:p>
        </p:txBody>
      </p:sp>
      <p:sp>
        <p:nvSpPr>
          <p:cNvPr id="7" name="Rectangle 3"/>
          <p:cNvSpPr txBox="1">
            <a:spLocks noChangeArrowheads="1"/>
          </p:cNvSpPr>
          <p:nvPr/>
        </p:nvSpPr>
        <p:spPr bwMode="auto">
          <a:xfrm>
            <a:off x="228600" y="76200"/>
            <a:ext cx="8915400" cy="1524000"/>
          </a:xfrm>
          <a:prstGeom prst="rect">
            <a:avLst/>
          </a:prstGeom>
          <a:solidFill>
            <a:schemeClr val="bg1">
              <a:alpha val="63000"/>
            </a:schemeClr>
          </a:solidFill>
          <a:ln w="9525">
            <a:noFill/>
            <a:miter lim="800000"/>
            <a:headEnd/>
            <a:tailEnd/>
          </a:ln>
        </p:spPr>
        <p:txBody>
          <a:bodyPr anchor="ctr"/>
          <a:lstStyle/>
          <a:p>
            <a:pPr>
              <a:defRPr/>
            </a:pPr>
            <a:r>
              <a:rPr lang="en-US" sz="4400" kern="0" dirty="0">
                <a:solidFill>
                  <a:schemeClr val="tx2"/>
                </a:solidFill>
                <a:latin typeface="+mj-lt"/>
                <a:ea typeface="+mj-ea"/>
                <a:cs typeface="ＭＳ Ｐゴシック" charset="-128"/>
              </a:rPr>
              <a:t>Computer Science is </a:t>
            </a:r>
            <a:br>
              <a:rPr lang="en-US" sz="4400" kern="0" dirty="0">
                <a:solidFill>
                  <a:schemeClr val="tx2"/>
                </a:solidFill>
                <a:latin typeface="+mj-lt"/>
                <a:ea typeface="+mj-ea"/>
                <a:cs typeface="ＭＳ Ｐゴシック" charset="-128"/>
              </a:rPr>
            </a:br>
            <a:r>
              <a:rPr lang="en-US" sz="4000" i="1" kern="0" dirty="0">
                <a:solidFill>
                  <a:schemeClr val="tx2"/>
                </a:solidFill>
                <a:latin typeface="+mj-lt"/>
                <a:ea typeface="+mj-ea"/>
                <a:cs typeface="ＭＳ Ｐゴシック" charset="-128"/>
              </a:rPr>
              <a:t>engineering new products</a:t>
            </a:r>
          </a:p>
        </p:txBody>
      </p:sp>
      <p:pic>
        <p:nvPicPr>
          <p:cNvPr id="3" name="Picture 2" descr="googleglass.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81200" y="1600200"/>
            <a:ext cx="7004050" cy="426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40" name="Rectangle 3"/>
          <p:cNvSpPr>
            <a:spLocks noChangeArrowheads="1"/>
          </p:cNvSpPr>
          <p:nvPr/>
        </p:nvSpPr>
        <p:spPr bwMode="auto">
          <a:xfrm>
            <a:off x="2065338" y="6091238"/>
            <a:ext cx="2125662"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r>
              <a:rPr lang="en-US" altLang="en-US" i="1"/>
              <a:t>Google Glass</a:t>
            </a:r>
          </a:p>
        </p:txBody>
      </p:sp>
    </p:spTree>
    <p:extLst>
      <p:ext uri="{BB962C8B-B14F-4D97-AF65-F5344CB8AC3E}">
        <p14:creationId xmlns:p14="http://schemas.microsoft.com/office/powerpoint/2010/main" val="3844491535"/>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10"/>
          <p:cNvSpPr>
            <a:spLocks noChangeArrowheads="1"/>
          </p:cNvSpPr>
          <p:nvPr/>
        </p:nvSpPr>
        <p:spPr bwMode="auto">
          <a:xfrm>
            <a:off x="2667000" y="1676400"/>
            <a:ext cx="6477000" cy="5181600"/>
          </a:xfrm>
          <a:prstGeom prst="rect">
            <a:avLst/>
          </a:prstGeom>
          <a:solidFill>
            <a:schemeClr val="tx1"/>
          </a:solidFill>
          <a:ln w="9525">
            <a:solidFill>
              <a:schemeClr val="tx1"/>
            </a:solidFill>
            <a:round/>
            <a:headEnd/>
            <a:tailEnd/>
          </a:ln>
        </p:spPr>
        <p:txBody>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en-US" altLang="en-US"/>
          </a:p>
        </p:txBody>
      </p:sp>
      <p:sp>
        <p:nvSpPr>
          <p:cNvPr id="11" name="Rectangle 3"/>
          <p:cNvSpPr txBox="1">
            <a:spLocks noChangeArrowheads="1"/>
          </p:cNvSpPr>
          <p:nvPr/>
        </p:nvSpPr>
        <p:spPr bwMode="auto">
          <a:xfrm>
            <a:off x="228600" y="76200"/>
            <a:ext cx="8915400" cy="1524000"/>
          </a:xfrm>
          <a:prstGeom prst="rect">
            <a:avLst/>
          </a:prstGeom>
          <a:solidFill>
            <a:schemeClr val="bg1">
              <a:alpha val="63000"/>
            </a:schemeClr>
          </a:solidFill>
          <a:ln w="9525">
            <a:noFill/>
            <a:miter lim="800000"/>
            <a:headEnd/>
            <a:tailEnd/>
          </a:ln>
        </p:spPr>
        <p:txBody>
          <a:bodyPr anchor="ctr"/>
          <a:lstStyle/>
          <a:p>
            <a:pPr>
              <a:defRPr/>
            </a:pPr>
            <a:r>
              <a:rPr lang="en-US" sz="4400" kern="0" dirty="0">
                <a:solidFill>
                  <a:schemeClr val="tx2"/>
                </a:solidFill>
                <a:latin typeface="+mj-lt"/>
                <a:ea typeface="+mj-ea"/>
                <a:cs typeface="ＭＳ Ｐゴシック" charset="-128"/>
              </a:rPr>
              <a:t>Computer Science is </a:t>
            </a:r>
            <a:br>
              <a:rPr lang="en-US" sz="4400" kern="0" dirty="0">
                <a:solidFill>
                  <a:schemeClr val="tx2"/>
                </a:solidFill>
                <a:latin typeface="+mj-lt"/>
                <a:ea typeface="+mj-ea"/>
                <a:cs typeface="ＭＳ Ｐゴシック" charset="-128"/>
              </a:rPr>
            </a:br>
            <a:r>
              <a:rPr lang="en-US" sz="4000" i="1" kern="0" dirty="0">
                <a:solidFill>
                  <a:schemeClr val="tx2"/>
                </a:solidFill>
                <a:latin typeface="+mj-lt"/>
                <a:ea typeface="+mj-ea"/>
                <a:cs typeface="ＭＳ Ｐゴシック" charset="-128"/>
              </a:rPr>
              <a:t>visualizing and creating imagery</a:t>
            </a:r>
          </a:p>
        </p:txBody>
      </p:sp>
      <p:pic>
        <p:nvPicPr>
          <p:cNvPr id="40963" name="Picture 12" descr="BlackHoleCollision.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617788" y="1676400"/>
            <a:ext cx="2792412" cy="280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64" name="Picture 13" descr="brain_imaging.jp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rot="-1532578">
            <a:off x="3260725" y="4140200"/>
            <a:ext cx="2709863" cy="2259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65" name="Text Box 5"/>
          <p:cNvSpPr txBox="1">
            <a:spLocks noChangeArrowheads="1"/>
          </p:cNvSpPr>
          <p:nvPr/>
        </p:nvSpPr>
        <p:spPr bwMode="auto">
          <a:xfrm>
            <a:off x="76200" y="1665288"/>
            <a:ext cx="2590800" cy="430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spcBef>
                <a:spcPct val="50000"/>
              </a:spcBef>
            </a:pPr>
            <a:r>
              <a:rPr lang="en-US" altLang="en-US" sz="2800" b="1"/>
              <a:t>Do you like:</a:t>
            </a:r>
            <a:endParaRPr lang="en-US" altLang="en-US" sz="2800"/>
          </a:p>
          <a:p>
            <a:pPr>
              <a:spcBef>
                <a:spcPct val="50000"/>
              </a:spcBef>
              <a:buFont typeface="Wingdings 2" pitchFamily="18" charset="2"/>
              <a:buNone/>
            </a:pPr>
            <a:endParaRPr lang="en-US" altLang="en-US"/>
          </a:p>
          <a:p>
            <a:pPr>
              <a:spcBef>
                <a:spcPct val="50000"/>
              </a:spcBef>
              <a:buFont typeface="Wingdings 2" pitchFamily="18" charset="2"/>
              <a:buNone/>
            </a:pPr>
            <a:r>
              <a:rPr lang="en-US" altLang="en-US" sz="2800"/>
              <a:t>Art?</a:t>
            </a:r>
          </a:p>
          <a:p>
            <a:pPr>
              <a:spcBef>
                <a:spcPct val="50000"/>
              </a:spcBef>
              <a:buFont typeface="Wingdings 2" pitchFamily="18" charset="2"/>
              <a:buNone/>
            </a:pPr>
            <a:r>
              <a:rPr lang="en-US" altLang="en-US" sz="2800"/>
              <a:t>Science?</a:t>
            </a:r>
          </a:p>
          <a:p>
            <a:pPr>
              <a:spcBef>
                <a:spcPct val="50000"/>
              </a:spcBef>
              <a:buFont typeface="Wingdings 2" pitchFamily="18" charset="2"/>
              <a:buNone/>
            </a:pPr>
            <a:r>
              <a:rPr lang="en-US" altLang="en-US" sz="2800"/>
              <a:t>Game Design?</a:t>
            </a:r>
          </a:p>
          <a:p>
            <a:pPr>
              <a:spcBef>
                <a:spcPct val="50000"/>
              </a:spcBef>
              <a:buFont typeface="Wingdings 2" pitchFamily="18" charset="2"/>
              <a:buNone/>
            </a:pPr>
            <a:r>
              <a:rPr lang="en-US" altLang="en-US" sz="2800"/>
              <a:t>Theater?</a:t>
            </a:r>
          </a:p>
          <a:p>
            <a:pPr>
              <a:spcBef>
                <a:spcPct val="50000"/>
              </a:spcBef>
              <a:buFont typeface="Wingdings 2" pitchFamily="18" charset="2"/>
              <a:buNone/>
            </a:pPr>
            <a:r>
              <a:rPr lang="en-US" altLang="en-US" sz="2800"/>
              <a:t>Movies?</a:t>
            </a:r>
          </a:p>
        </p:txBody>
      </p:sp>
      <p:pic>
        <p:nvPicPr>
          <p:cNvPr id="40966" name="Picture 15" descr="GoogleMap.jp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rot="693964">
            <a:off x="5805488" y="1922463"/>
            <a:ext cx="2992437" cy="1998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14" descr="Avatar.jpg"/>
          <p:cNvPicPr>
            <a:picLocks noChangeAspect="1"/>
          </p:cNvPicPr>
          <p:nvPr/>
        </p:nvPicPr>
        <p:blipFill>
          <a:blip r:embed="rId6" cstate="email">
            <a:extLst>
              <a:ext uri="{28A0092B-C50C-407E-A947-70E740481C1C}">
                <a14:useLocalDpi xmlns:a14="http://schemas.microsoft.com/office/drawing/2010/main"/>
              </a:ext>
            </a:extLst>
          </a:blip>
          <a:srcRect/>
          <a:stretch>
            <a:fillRect/>
          </a:stretch>
        </p:blipFill>
        <p:spPr>
          <a:xfrm rot="21309293">
            <a:off x="6453188" y="3932238"/>
            <a:ext cx="2570162" cy="2771775"/>
          </a:xfrm>
          <a:prstGeom prst="rect">
            <a:avLst/>
          </a:prstGeom>
          <a:ln>
            <a:solidFill>
              <a:schemeClr val="bg1">
                <a:lumMod val="75000"/>
              </a:schemeClr>
            </a:solidFill>
          </a:ln>
        </p:spPr>
      </p:pic>
    </p:spTree>
    <p:extLst>
      <p:ext uri="{BB962C8B-B14F-4D97-AF65-F5344CB8AC3E}">
        <p14:creationId xmlns:p14="http://schemas.microsoft.com/office/powerpoint/2010/main" val="319094755"/>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Title 5"/>
          <p:cNvSpPr>
            <a:spLocks noGrp="1"/>
          </p:cNvSpPr>
          <p:nvPr>
            <p:ph type="title"/>
          </p:nvPr>
        </p:nvSpPr>
        <p:spPr>
          <a:xfrm>
            <a:off x="152400" y="152400"/>
            <a:ext cx="9144000" cy="1143000"/>
          </a:xfrm>
        </p:spPr>
        <p:txBody>
          <a:bodyPr>
            <a:normAutofit fontScale="90000"/>
          </a:bodyPr>
          <a:lstStyle/>
          <a:p>
            <a:pPr algn="l"/>
            <a:r>
              <a:rPr lang="en-US" altLang="en-US" smtClean="0"/>
              <a:t>Computer Science is</a:t>
            </a:r>
            <a:br>
              <a:rPr lang="en-US" altLang="en-US" smtClean="0"/>
            </a:br>
            <a:r>
              <a:rPr lang="en-US" altLang="en-US" sz="4000" i="1" smtClean="0"/>
              <a:t>Infrastructure and Networks</a:t>
            </a:r>
          </a:p>
        </p:txBody>
      </p:sp>
      <p:grpSp>
        <p:nvGrpSpPr>
          <p:cNvPr id="41986" name="Group 7"/>
          <p:cNvGrpSpPr>
            <a:grpSpLocks/>
          </p:cNvGrpSpPr>
          <p:nvPr/>
        </p:nvGrpSpPr>
        <p:grpSpPr bwMode="auto">
          <a:xfrm>
            <a:off x="2057400" y="1600200"/>
            <a:ext cx="7008813" cy="4572000"/>
            <a:chOff x="1524000" y="1447800"/>
            <a:chExt cx="6781800" cy="3886200"/>
          </a:xfrm>
        </p:grpSpPr>
        <p:sp>
          <p:nvSpPr>
            <p:cNvPr id="7" name="Rectangle 6"/>
            <p:cNvSpPr/>
            <p:nvPr/>
          </p:nvSpPr>
          <p:spPr bwMode="auto">
            <a:xfrm>
              <a:off x="1752877" y="1751410"/>
              <a:ext cx="6552923" cy="3582590"/>
            </a:xfrm>
            <a:prstGeom prst="rect">
              <a:avLst/>
            </a:prstGeom>
            <a:solidFill>
              <a:schemeClr val="accent6">
                <a:lumMod val="75000"/>
              </a:schemeClr>
            </a:solidFill>
            <a:ln w="9525" cap="flat" cmpd="sng" algn="ctr">
              <a:solidFill>
                <a:schemeClr val="tx1"/>
              </a:solidFill>
              <a:prstDash val="solid"/>
              <a:round/>
              <a:headEnd type="none" w="med" len="med"/>
              <a:tailEnd type="none" w="med" len="med"/>
            </a:ln>
            <a:effectLst/>
          </p:spPr>
          <p:txBody>
            <a:bodyPr/>
            <a:lstStyle/>
            <a:p>
              <a:pPr eaLnBrk="0" hangingPunct="0">
                <a:defRPr/>
              </a:pPr>
              <a:endParaRPr lang="en-US">
                <a:latin typeface="Arial" charset="0"/>
                <a:ea typeface="ＭＳ Ｐゴシック" pitchFamily="80" charset="-128"/>
                <a:cs typeface="ＭＳ Ｐゴシック" charset="-128"/>
              </a:endParaRPr>
            </a:p>
          </p:txBody>
        </p:sp>
        <p:pic>
          <p:nvPicPr>
            <p:cNvPr id="6" name="Picture 5" descr="HomeNetwork.jp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524000" y="1447800"/>
              <a:ext cx="6508378" cy="3582591"/>
            </a:xfrm>
            <a:prstGeom prst="rect">
              <a:avLst/>
            </a:prstGeom>
            <a:ln w="38100">
              <a:solidFill>
                <a:schemeClr val="accent6">
                  <a:lumMod val="75000"/>
                </a:schemeClr>
              </a:solidFill>
            </a:ln>
          </p:spPr>
        </p:pic>
      </p:grpSp>
      <p:sp>
        <p:nvSpPr>
          <p:cNvPr id="41987" name="Text Box 5"/>
          <p:cNvSpPr txBox="1">
            <a:spLocks noChangeArrowheads="1"/>
          </p:cNvSpPr>
          <p:nvPr/>
        </p:nvSpPr>
        <p:spPr bwMode="auto">
          <a:xfrm>
            <a:off x="76200" y="1447800"/>
            <a:ext cx="2133600" cy="535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spcBef>
                <a:spcPct val="50000"/>
              </a:spcBef>
            </a:pPr>
            <a:r>
              <a:rPr lang="en-US" altLang="en-US" sz="2800" b="1"/>
              <a:t>Do you want to help: </a:t>
            </a:r>
          </a:p>
          <a:p>
            <a:pPr>
              <a:spcBef>
                <a:spcPct val="50000"/>
              </a:spcBef>
            </a:pPr>
            <a:r>
              <a:rPr lang="en-US" altLang="en-US"/>
              <a:t>Keep computer systems up and running? </a:t>
            </a:r>
          </a:p>
          <a:p>
            <a:pPr>
              <a:spcBef>
                <a:spcPct val="50000"/>
              </a:spcBef>
            </a:pPr>
            <a:r>
              <a:rPr lang="en-US" altLang="en-US"/>
              <a:t>Invent new ways for technologies to connect? </a:t>
            </a:r>
          </a:p>
          <a:p>
            <a:pPr>
              <a:spcBef>
                <a:spcPct val="50000"/>
              </a:spcBef>
              <a:buFont typeface="Wingdings 2" pitchFamily="18" charset="2"/>
              <a:buNone/>
            </a:pPr>
            <a:endParaRPr lang="en-US" altLang="en-US"/>
          </a:p>
        </p:txBody>
      </p:sp>
    </p:spTree>
    <p:extLst>
      <p:ext uri="{BB962C8B-B14F-4D97-AF65-F5344CB8AC3E}">
        <p14:creationId xmlns:p14="http://schemas.microsoft.com/office/powerpoint/2010/main" val="1285095466"/>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11352</TotalTime>
  <Words>2900</Words>
  <Application>Microsoft Macintosh PowerPoint</Application>
  <PresentationFormat>On-screen Show (4:3)</PresentationFormat>
  <Paragraphs>446</Paragraphs>
  <Slides>42</Slides>
  <Notes>30</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42</vt:i4>
      </vt:variant>
    </vt:vector>
  </HeadingPairs>
  <TitlesOfParts>
    <vt:vector size="44" baseType="lpstr">
      <vt:lpstr>Office Theme</vt:lpstr>
      <vt:lpstr>Unknown</vt:lpstr>
      <vt:lpstr>PowerPoint Presentation</vt:lpstr>
      <vt:lpstr>What is Computer Science?</vt:lpstr>
      <vt:lpstr>What is Computer Science?</vt:lpstr>
      <vt:lpstr>Why Computer Science?</vt:lpstr>
      <vt:lpstr>PowerPoint Presentation</vt:lpstr>
      <vt:lpstr>PowerPoint Presentation</vt:lpstr>
      <vt:lpstr>PowerPoint Presentation</vt:lpstr>
      <vt:lpstr>PowerPoint Presentation</vt:lpstr>
      <vt:lpstr>Computer Science is Infrastructure and Networks</vt:lpstr>
      <vt:lpstr>Computer Science is Computer Forensics and Cyber Security</vt:lpstr>
      <vt:lpstr>Computer Science is   Design</vt:lpstr>
      <vt:lpstr>Is Computer Science for me?</vt:lpstr>
      <vt:lpstr>Focus on Computer Science</vt:lpstr>
      <vt:lpstr>Contact Info</vt:lpstr>
      <vt:lpstr>Exploring Computer Science (10th grade)</vt:lpstr>
      <vt:lpstr>Exploring CS is… </vt:lpstr>
      <vt:lpstr>Exploring CS is… </vt:lpstr>
      <vt:lpstr>Exploring CS is… </vt:lpstr>
      <vt:lpstr>Exploring CS is… </vt:lpstr>
      <vt:lpstr>Exploring CS is… </vt:lpstr>
      <vt:lpstr>What if…?</vt:lpstr>
      <vt:lpstr>What if…?</vt:lpstr>
      <vt:lpstr>AP Computer Science Principles  (11th grade)</vt:lpstr>
      <vt:lpstr>Introducing  AP® Computer Science Principles</vt:lpstr>
      <vt:lpstr>Myth vs. Reality</vt:lpstr>
      <vt:lpstr>Myth vs. Reality</vt:lpstr>
      <vt:lpstr>What do celebrities say about computer science?</vt:lpstr>
      <vt:lpstr>What is AP® Computer Science Principles (AP CSP)?</vt:lpstr>
      <vt:lpstr>What makes AP® CSP special?</vt:lpstr>
      <vt:lpstr>What do my peers say about  AP CSP?</vt:lpstr>
      <vt:lpstr>What do my peers say about  AP CSP?</vt:lpstr>
      <vt:lpstr>What is AP CSP about?</vt:lpstr>
      <vt:lpstr>What does AP CSP cover?</vt:lpstr>
      <vt:lpstr>What does AP CSP cover?</vt:lpstr>
      <vt:lpstr>What does the AP CSP exam cover?</vt:lpstr>
      <vt:lpstr>What college majors can you pursue with computing?</vt:lpstr>
      <vt:lpstr>What can your future be like?</vt:lpstr>
      <vt:lpstr>Take the next step</vt:lpstr>
      <vt:lpstr>PowerPoint Presentation</vt:lpstr>
      <vt:lpstr>AP Computer Science A (12th grade)</vt:lpstr>
      <vt:lpstr>How is AP CS A different from  AP Computer Science Principles?</vt:lpstr>
      <vt:lpstr>Should I take AP CS A?</vt:lpstr>
    </vt:vector>
  </TitlesOfParts>
  <Company>Galileo Academy of Science and Technology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Expanding Entry Points to Computer Science</dc:title>
  <dc:creator>Danny Tan</dc:creator>
  <cp:lastModifiedBy>Danny Tan</cp:lastModifiedBy>
  <cp:revision>63</cp:revision>
  <dcterms:created xsi:type="dcterms:W3CDTF">2015-12-09T21:24:04Z</dcterms:created>
  <dcterms:modified xsi:type="dcterms:W3CDTF">2016-01-13T16:31:44Z</dcterms:modified>
</cp:coreProperties>
</file>